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5" r:id="rId2"/>
    <p:sldId id="309" r:id="rId3"/>
    <p:sldId id="306" r:id="rId4"/>
    <p:sldId id="307" r:id="rId5"/>
    <p:sldId id="310" r:id="rId6"/>
    <p:sldId id="312" r:id="rId7"/>
    <p:sldId id="313" r:id="rId8"/>
    <p:sldId id="314" r:id="rId9"/>
    <p:sldId id="315" r:id="rId10"/>
    <p:sldId id="317" r:id="rId11"/>
    <p:sldId id="335" r:id="rId12"/>
    <p:sldId id="256" r:id="rId13"/>
    <p:sldId id="257" r:id="rId14"/>
    <p:sldId id="258" r:id="rId15"/>
    <p:sldId id="318" r:id="rId16"/>
    <p:sldId id="261" r:id="rId17"/>
    <p:sldId id="264" r:id="rId18"/>
    <p:sldId id="263" r:id="rId19"/>
    <p:sldId id="271" r:id="rId20"/>
    <p:sldId id="262" r:id="rId21"/>
    <p:sldId id="320" r:id="rId22"/>
    <p:sldId id="270" r:id="rId23"/>
    <p:sldId id="321" r:id="rId24"/>
    <p:sldId id="323" r:id="rId25"/>
    <p:sldId id="325" r:id="rId26"/>
    <p:sldId id="266" r:id="rId27"/>
    <p:sldId id="267" r:id="rId28"/>
    <p:sldId id="268" r:id="rId29"/>
    <p:sldId id="269" r:id="rId30"/>
    <p:sldId id="272" r:id="rId31"/>
    <p:sldId id="273" r:id="rId32"/>
    <p:sldId id="275" r:id="rId33"/>
    <p:sldId id="274" r:id="rId34"/>
    <p:sldId id="276" r:id="rId35"/>
    <p:sldId id="277" r:id="rId36"/>
    <p:sldId id="278" r:id="rId37"/>
    <p:sldId id="280" r:id="rId38"/>
    <p:sldId id="279" r:id="rId39"/>
    <p:sldId id="283" r:id="rId40"/>
    <p:sldId id="285" r:id="rId41"/>
    <p:sldId id="286" r:id="rId42"/>
    <p:sldId id="290" r:id="rId43"/>
    <p:sldId id="295" r:id="rId44"/>
    <p:sldId id="294" r:id="rId45"/>
    <p:sldId id="293" r:id="rId46"/>
    <p:sldId id="292" r:id="rId47"/>
    <p:sldId id="291" r:id="rId48"/>
    <p:sldId id="288" r:id="rId49"/>
    <p:sldId id="296" r:id="rId50"/>
    <p:sldId id="297" r:id="rId51"/>
    <p:sldId id="327" r:id="rId52"/>
    <p:sldId id="298" r:id="rId53"/>
    <p:sldId id="299" r:id="rId54"/>
    <p:sldId id="302" r:id="rId55"/>
    <p:sldId id="301" r:id="rId56"/>
    <p:sldId id="329" r:id="rId57"/>
    <p:sldId id="330" r:id="rId58"/>
    <p:sldId id="331" r:id="rId59"/>
    <p:sldId id="332" r:id="rId60"/>
    <p:sldId id="333" r:id="rId61"/>
    <p:sldId id="303" r:id="rId62"/>
    <p:sldId id="33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Khalman" initials="MK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0200"/>
    <a:srgbClr val="4D0002"/>
    <a:srgbClr val="945200"/>
    <a:srgbClr val="001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713"/>
  </p:normalViewPr>
  <p:slideViewPr>
    <p:cSldViewPr snapToGrid="0" snapToObjects="1">
      <p:cViewPr>
        <p:scale>
          <a:sx n="71" d="100"/>
          <a:sy n="71" d="100"/>
        </p:scale>
        <p:origin x="37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commentAuthors" Target="commentAuthors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6C73-E3B4-3240-8E19-D4BEF10247E5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4C438-F3FA-E64C-99C5-6F46C5D88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44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6C73-E3B4-3240-8E19-D4BEF10247E5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4C438-F3FA-E64C-99C5-6F46C5D88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16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6C73-E3B4-3240-8E19-D4BEF10247E5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4C438-F3FA-E64C-99C5-6F46C5D88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79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6C73-E3B4-3240-8E19-D4BEF10247E5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4C438-F3FA-E64C-99C5-6F46C5D88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75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6C73-E3B4-3240-8E19-D4BEF10247E5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4C438-F3FA-E64C-99C5-6F46C5D88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98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6C73-E3B4-3240-8E19-D4BEF10247E5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4C438-F3FA-E64C-99C5-6F46C5D88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59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6C73-E3B4-3240-8E19-D4BEF10247E5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4C438-F3FA-E64C-99C5-6F46C5D88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6C73-E3B4-3240-8E19-D4BEF10247E5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4C438-F3FA-E64C-99C5-6F46C5D88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3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6C73-E3B4-3240-8E19-D4BEF10247E5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4C438-F3FA-E64C-99C5-6F46C5D88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96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6C73-E3B4-3240-8E19-D4BEF10247E5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4C438-F3FA-E64C-99C5-6F46C5D88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59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6C73-E3B4-3240-8E19-D4BEF10247E5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4C438-F3FA-E64C-99C5-6F46C5D88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B6C73-E3B4-3240-8E19-D4BEF10247E5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4C438-F3FA-E64C-99C5-6F46C5D88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9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most hot topics on NIPS 2016?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5355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Generative Models</a:t>
            </a:r>
            <a:r>
              <a:rPr lang="ru-RU" dirty="0" smtClean="0"/>
              <a:t> </a:t>
            </a:r>
            <a:r>
              <a:rPr lang="en-US" dirty="0" smtClean="0"/>
              <a:t>of Images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70816" y="2408045"/>
                <a:ext cx="4908007" cy="2913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 smtClean="0"/>
                  <a:t>Density Estimators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 smtClean="0"/>
                  <a:t>Train </a:t>
                </a:r>
                <a:r>
                  <a:rPr lang="en-US" sz="2000" dirty="0" err="1" smtClean="0"/>
                  <a:t>Inversible</a:t>
                </a:r>
                <a:r>
                  <a:rPr lang="en-US" sz="2000" dirty="0" smtClean="0"/>
                  <a:t> Transformation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charset="0"/>
                      </a:rPr>
                      <m:t>𝒙</m:t>
                    </m:r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2000" b="0" dirty="0" smtClean="0"/>
                  <a:t>, where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charset="0"/>
                      </a:rPr>
                      <m:t>𝒛</m:t>
                    </m:r>
                  </m:oMath>
                </a14:m>
                <a:r>
                  <a:rPr lang="en-US" sz="2000" b="1" dirty="0" smtClean="0"/>
                  <a:t> </a:t>
                </a:r>
                <a:r>
                  <a:rPr lang="en-US" sz="2000" dirty="0" smtClean="0"/>
                  <a:t>have fixed distribution e.g.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sz="2000" b="0" i="1" smtClean="0">
                        <a:latin typeface="Cambria Math" charset="0"/>
                      </a:rPr>
                      <m:t>(0,1)</m:t>
                    </m:r>
                  </m:oMath>
                </a14:m>
                <a:endParaRPr lang="en-US" sz="2000" b="1" dirty="0" smtClean="0"/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sSup>
                      <m:sSupPr>
                        <m:ctrlPr>
                          <a:rPr lang="en-US" sz="2000" b="0" i="0" dirty="0" smtClean="0">
                            <a:latin typeface="Cambria Math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charset="0"/>
                              </a:rPr>
                              <m:t>det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⁡|</m:t>
                            </m:r>
                          </m:fName>
                          <m:e>
                            <m:f>
                              <m:fPr>
                                <m:ctrlPr>
                                  <a:rPr lang="mr-IN" sz="2000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mr-IN" sz="2000" b="0" i="1" smtClean="0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𝒙</m:t>
                                </m:r>
                              </m:num>
                              <m:den>
                                <m:r>
                                  <a:rPr lang="mr-IN" sz="2000" b="0" i="1" smtClean="0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𝒛</m:t>
                                </m:r>
                              </m:den>
                            </m:f>
                            <m:r>
                              <m:rPr>
                                <m:nor/>
                              </m:rPr>
                              <a:rPr lang="en-US" sz="2000" b="0" i="0" smtClean="0">
                                <a:latin typeface="Cambria Math" charset="0"/>
                              </a:rPr>
                              <m:t>|</m:t>
                            </m:r>
                            <m:r>
                              <m:rPr>
                                <m:nor/>
                              </m:rPr>
                              <a:rPr lang="en-US" sz="2000" dirty="0"/>
                              <m:t> </m:t>
                            </m:r>
                          </m:e>
                        </m:func>
                      </m:e>
                      <m:sup>
                        <m:r>
                          <a:rPr lang="en-US" sz="2000" b="0" i="0" dirty="0" smtClean="0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i="1" dirty="0" smtClean="0"/>
                  <a:t>Examples: NICE, Real NVP</a:t>
                </a:r>
                <a:r>
                  <a:rPr lang="mr-IN" sz="2000" i="1" dirty="0" smtClean="0"/>
                  <a:t>…</a:t>
                </a:r>
                <a:endParaRPr lang="en-US" sz="2000" i="1" dirty="0" smtClean="0"/>
              </a:p>
              <a:p>
                <a:r>
                  <a:rPr lang="en-US" sz="2000" b="1" dirty="0" smtClean="0">
                    <a:solidFill>
                      <a:srgbClr val="FF0000"/>
                    </a:solidFill>
                  </a:rPr>
                  <a:t>– 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>Must have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𝑑𝑖𝑚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dim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⁡(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𝒌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ru-RU" sz="2000" dirty="0" smtClean="0"/>
              </a:p>
              <a:p>
                <a:pPr marL="342900" indent="-342900">
                  <a:buFont typeface="Arial" charset="0"/>
                  <a:buChar char="•"/>
                </a:pPr>
                <a:endParaRPr lang="en-US" sz="2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16" y="2408045"/>
                <a:ext cx="4908007" cy="2913362"/>
              </a:xfrm>
              <a:prstGeom prst="rect">
                <a:avLst/>
              </a:prstGeom>
              <a:blipFill rotWithShape="0">
                <a:blip r:embed="rId2"/>
                <a:stretch>
                  <a:fillRect l="-1242" t="-2510" r="-373" b="-5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991567" y="3841790"/>
            <a:ext cx="371581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GANs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/>
              <a:t>Based on adversarial training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i="1" dirty="0" smtClean="0"/>
              <a:t>Examples: GAN, </a:t>
            </a:r>
            <a:r>
              <a:rPr lang="en-US" sz="2000" i="1" dirty="0" err="1" smtClean="0"/>
              <a:t>InfoGAN</a:t>
            </a:r>
            <a:r>
              <a:rPr lang="en-US" sz="2000" i="1" dirty="0" smtClean="0"/>
              <a:t>, </a:t>
            </a:r>
            <a:r>
              <a:rPr lang="en-US" sz="2000" i="1" dirty="0" err="1" smtClean="0"/>
              <a:t>StackGAN</a:t>
            </a:r>
            <a:r>
              <a:rPr lang="en-US" sz="2000" i="1" dirty="0" smtClean="0"/>
              <a:t> </a:t>
            </a:r>
            <a:r>
              <a:rPr lang="mr-IN" sz="2000" i="1" dirty="0" smtClean="0"/>
              <a:t>…</a:t>
            </a:r>
            <a:endParaRPr lang="en-US" sz="2000" dirty="0" smtClean="0"/>
          </a:p>
          <a:p>
            <a:r>
              <a:rPr lang="en-US" sz="2000" b="1" dirty="0" smtClean="0">
                <a:solidFill>
                  <a:srgbClr val="FF0000"/>
                </a:solidFill>
              </a:rPr>
              <a:t>– </a:t>
            </a:r>
            <a:r>
              <a:rPr lang="en-US" sz="2000" dirty="0" smtClean="0">
                <a:solidFill>
                  <a:srgbClr val="FF0000"/>
                </a:solidFill>
              </a:rPr>
              <a:t>Tricky to train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– </a:t>
            </a:r>
            <a:r>
              <a:rPr lang="en-US" sz="2000" dirty="0" smtClean="0">
                <a:solidFill>
                  <a:srgbClr val="FF0000"/>
                </a:solidFill>
              </a:rPr>
              <a:t>Tricky to evaluate</a:t>
            </a:r>
            <a:endParaRPr lang="en-US" sz="2000" dirty="0" smtClean="0">
              <a:solidFill>
                <a:srgbClr val="FF0000"/>
              </a:solidFill>
            </a:endParaRPr>
          </a:p>
          <a:p>
            <a:endParaRPr lang="en-US" sz="3000" dirty="0" smtClean="0"/>
          </a:p>
          <a:p>
            <a:r>
              <a:rPr lang="en-US" sz="3000" dirty="0" smtClean="0"/>
              <a:t> 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7355539" y="2408045"/>
            <a:ext cx="437029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/>
              <a:t>Variational</a:t>
            </a:r>
            <a:r>
              <a:rPr lang="en-US" sz="3000" dirty="0" smtClean="0"/>
              <a:t> </a:t>
            </a:r>
            <a:r>
              <a:rPr lang="en-US" sz="3000" dirty="0" err="1" smtClean="0"/>
              <a:t>Autoencoders</a:t>
            </a:r>
            <a:endParaRPr lang="en-US" sz="30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Based on approximate Bayesian Inference</a:t>
            </a:r>
            <a:endParaRPr lang="ru-RU" sz="20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i="1" dirty="0" smtClean="0"/>
              <a:t>Examples: VAE, DRAW</a:t>
            </a:r>
            <a:r>
              <a:rPr lang="mr-IN" sz="2000" i="1" dirty="0" smtClean="0"/>
              <a:t>…</a:t>
            </a:r>
            <a:endParaRPr lang="en-US" sz="2000" i="1" dirty="0" smtClean="0"/>
          </a:p>
          <a:p>
            <a:r>
              <a:rPr lang="en-US" sz="2000" b="1" dirty="0" smtClean="0">
                <a:solidFill>
                  <a:srgbClr val="FF0000"/>
                </a:solidFill>
              </a:rPr>
              <a:t>– </a:t>
            </a:r>
            <a:r>
              <a:rPr lang="en-US" sz="2000" dirty="0" smtClean="0">
                <a:solidFill>
                  <a:srgbClr val="FF0000"/>
                </a:solidFill>
              </a:rPr>
              <a:t>Currently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cannot achieve good samples quality (blurry samples)</a:t>
            </a:r>
          </a:p>
          <a:p>
            <a:endParaRPr lang="en-US" sz="2000" dirty="0" smtClean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cxnSp>
        <p:nvCxnSpPr>
          <p:cNvPr id="9" name="Straight Arrow Connector 8"/>
          <p:cNvCxnSpPr>
            <a:endCxn id="5" idx="0"/>
          </p:cNvCxnSpPr>
          <p:nvPr/>
        </p:nvCxnSpPr>
        <p:spPr>
          <a:xfrm flipH="1">
            <a:off x="2924820" y="1411941"/>
            <a:ext cx="1485818" cy="996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6" idx="0"/>
          </p:cNvCxnSpPr>
          <p:nvPr/>
        </p:nvCxnSpPr>
        <p:spPr>
          <a:xfrm>
            <a:off x="5828993" y="1574331"/>
            <a:ext cx="20480" cy="226745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355539" y="1304365"/>
            <a:ext cx="1492626" cy="110368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36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Generative Models</a:t>
            </a:r>
            <a:r>
              <a:rPr lang="ru-RU" dirty="0" smtClean="0"/>
              <a:t> </a:t>
            </a:r>
            <a:r>
              <a:rPr lang="en-US" dirty="0" smtClean="0"/>
              <a:t>of Images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70816" y="2408045"/>
                <a:ext cx="4908007" cy="2913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 smtClean="0"/>
                  <a:t>Density Estimators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 smtClean="0"/>
                  <a:t>Train </a:t>
                </a:r>
                <a:r>
                  <a:rPr lang="en-US" sz="2000" dirty="0" err="1" smtClean="0"/>
                  <a:t>Inversible</a:t>
                </a:r>
                <a:r>
                  <a:rPr lang="en-US" sz="2000" dirty="0" smtClean="0"/>
                  <a:t> Transformation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charset="0"/>
                      </a:rPr>
                      <m:t>𝒙</m:t>
                    </m:r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2000" b="0" dirty="0" smtClean="0"/>
                  <a:t>, where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charset="0"/>
                      </a:rPr>
                      <m:t>𝒛</m:t>
                    </m:r>
                  </m:oMath>
                </a14:m>
                <a:r>
                  <a:rPr lang="en-US" sz="2000" b="1" dirty="0" smtClean="0"/>
                  <a:t> </a:t>
                </a:r>
                <a:r>
                  <a:rPr lang="en-US" sz="2000" dirty="0" smtClean="0"/>
                  <a:t>have fixed distribution e.g.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sz="2000" b="0" i="1" smtClean="0">
                        <a:latin typeface="Cambria Math" charset="0"/>
                      </a:rPr>
                      <m:t>(0,1)</m:t>
                    </m:r>
                  </m:oMath>
                </a14:m>
                <a:endParaRPr lang="en-US" sz="2000" b="1" dirty="0" smtClean="0"/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sSup>
                      <m:sSupPr>
                        <m:ctrlPr>
                          <a:rPr lang="en-US" sz="2000" b="0" i="0" dirty="0" smtClean="0">
                            <a:latin typeface="Cambria Math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charset="0"/>
                              </a:rPr>
                              <m:t>det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⁡|</m:t>
                            </m:r>
                          </m:fName>
                          <m:e>
                            <m:f>
                              <m:fPr>
                                <m:ctrlPr>
                                  <a:rPr lang="mr-IN" sz="2000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mr-IN" sz="2000" b="0" i="1" smtClean="0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𝒙</m:t>
                                </m:r>
                              </m:num>
                              <m:den>
                                <m:r>
                                  <a:rPr lang="mr-IN" sz="2000" b="0" i="1" smtClean="0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𝒛</m:t>
                                </m:r>
                              </m:den>
                            </m:f>
                            <m:r>
                              <m:rPr>
                                <m:nor/>
                              </m:rPr>
                              <a:rPr lang="en-US" sz="2000" b="0" i="0" smtClean="0">
                                <a:latin typeface="Cambria Math" charset="0"/>
                              </a:rPr>
                              <m:t>|</m:t>
                            </m:r>
                            <m:r>
                              <m:rPr>
                                <m:nor/>
                              </m:rPr>
                              <a:rPr lang="en-US" sz="2000" dirty="0"/>
                              <m:t> </m:t>
                            </m:r>
                          </m:e>
                        </m:func>
                      </m:e>
                      <m:sup>
                        <m:r>
                          <a:rPr lang="en-US" sz="2000" b="0" i="0" dirty="0" smtClean="0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i="1" dirty="0" smtClean="0"/>
                  <a:t>Examples: NICE, Real NVP</a:t>
                </a:r>
                <a:r>
                  <a:rPr lang="mr-IN" sz="2000" i="1" dirty="0" smtClean="0"/>
                  <a:t>…</a:t>
                </a:r>
                <a:endParaRPr lang="en-US" sz="2000" i="1" dirty="0" smtClean="0"/>
              </a:p>
              <a:p>
                <a:r>
                  <a:rPr lang="en-US" sz="2000" b="1" dirty="0" smtClean="0">
                    <a:solidFill>
                      <a:srgbClr val="FF0000"/>
                    </a:solidFill>
                  </a:rPr>
                  <a:t>– 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>Must have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𝑑𝑖𝑚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dim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⁡(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𝒌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ru-RU" sz="2000" dirty="0" smtClean="0"/>
              </a:p>
              <a:p>
                <a:pPr marL="342900" indent="-342900">
                  <a:buFont typeface="Arial" charset="0"/>
                  <a:buChar char="•"/>
                </a:pPr>
                <a:endParaRPr lang="en-US" sz="2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16" y="2408045"/>
                <a:ext cx="4908007" cy="2913362"/>
              </a:xfrm>
              <a:prstGeom prst="rect">
                <a:avLst/>
              </a:prstGeom>
              <a:blipFill rotWithShape="0">
                <a:blip r:embed="rId2"/>
                <a:stretch>
                  <a:fillRect l="-1242" t="-2510" r="-373" b="-5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991567" y="3841790"/>
            <a:ext cx="371581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GANs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/>
              <a:t>Based on adversarial training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i="1" dirty="0" smtClean="0"/>
              <a:t>Examples: GAN, </a:t>
            </a:r>
            <a:r>
              <a:rPr lang="en-US" sz="2000" i="1" dirty="0" err="1" smtClean="0"/>
              <a:t>InfoGAN</a:t>
            </a:r>
            <a:r>
              <a:rPr lang="en-US" sz="2000" i="1" dirty="0" smtClean="0"/>
              <a:t>, </a:t>
            </a:r>
            <a:r>
              <a:rPr lang="en-US" sz="2000" i="1" dirty="0" err="1" smtClean="0"/>
              <a:t>StackGAN</a:t>
            </a:r>
            <a:r>
              <a:rPr lang="en-US" sz="2000" i="1" dirty="0" smtClean="0"/>
              <a:t> </a:t>
            </a:r>
            <a:r>
              <a:rPr lang="mr-IN" sz="2000" i="1" dirty="0" smtClean="0"/>
              <a:t>…</a:t>
            </a:r>
            <a:endParaRPr lang="en-US" sz="2000" dirty="0" smtClean="0"/>
          </a:p>
          <a:p>
            <a:r>
              <a:rPr lang="en-US" sz="2000" b="1" dirty="0" smtClean="0">
                <a:solidFill>
                  <a:srgbClr val="FF0000"/>
                </a:solidFill>
              </a:rPr>
              <a:t>– </a:t>
            </a:r>
            <a:r>
              <a:rPr lang="en-US" sz="2000" dirty="0" smtClean="0">
                <a:solidFill>
                  <a:srgbClr val="FF0000"/>
                </a:solidFill>
              </a:rPr>
              <a:t>Tricky to train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– </a:t>
            </a:r>
            <a:r>
              <a:rPr lang="en-US" sz="2000" dirty="0" smtClean="0">
                <a:solidFill>
                  <a:srgbClr val="FF0000"/>
                </a:solidFill>
              </a:rPr>
              <a:t>Tricky to evaluate</a:t>
            </a:r>
            <a:endParaRPr lang="en-US" sz="2000" dirty="0" smtClean="0">
              <a:solidFill>
                <a:srgbClr val="FF0000"/>
              </a:solidFill>
            </a:endParaRPr>
          </a:p>
          <a:p>
            <a:endParaRPr lang="en-US" sz="3000" dirty="0" smtClean="0"/>
          </a:p>
          <a:p>
            <a:r>
              <a:rPr lang="en-US" sz="3000" dirty="0" smtClean="0"/>
              <a:t> 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7355539" y="2408045"/>
            <a:ext cx="437029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/>
              <a:t>Variational</a:t>
            </a:r>
            <a:r>
              <a:rPr lang="en-US" sz="3000" dirty="0" smtClean="0"/>
              <a:t> </a:t>
            </a:r>
            <a:r>
              <a:rPr lang="en-US" sz="3000" dirty="0" err="1" smtClean="0"/>
              <a:t>Autoencoders</a:t>
            </a:r>
            <a:endParaRPr lang="en-US" sz="30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Based on approximate Bayesian Inference</a:t>
            </a:r>
            <a:endParaRPr lang="ru-RU" sz="20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i="1" dirty="0" smtClean="0"/>
              <a:t>Examples: VAE, DRAW</a:t>
            </a:r>
            <a:r>
              <a:rPr lang="mr-IN" sz="2000" i="1" dirty="0" smtClean="0"/>
              <a:t>…</a:t>
            </a:r>
            <a:endParaRPr lang="en-US" sz="2000" i="1" dirty="0" smtClean="0"/>
          </a:p>
          <a:p>
            <a:r>
              <a:rPr lang="en-US" sz="2000" b="1" dirty="0" smtClean="0">
                <a:solidFill>
                  <a:srgbClr val="FF0000"/>
                </a:solidFill>
              </a:rPr>
              <a:t>– </a:t>
            </a:r>
            <a:r>
              <a:rPr lang="en-US" sz="2000" b="1" u="sng" dirty="0" smtClean="0">
                <a:solidFill>
                  <a:srgbClr val="FF0000"/>
                </a:solidFill>
              </a:rPr>
              <a:t>Currently</a:t>
            </a:r>
            <a:r>
              <a:rPr lang="en-US" sz="2000" b="1" u="sng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cannot achieve good samples quality (blurry samples)</a:t>
            </a:r>
          </a:p>
          <a:p>
            <a:endParaRPr lang="en-US" sz="2000" dirty="0" smtClean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cxnSp>
        <p:nvCxnSpPr>
          <p:cNvPr id="9" name="Straight Arrow Connector 8"/>
          <p:cNvCxnSpPr>
            <a:endCxn id="5" idx="0"/>
          </p:cNvCxnSpPr>
          <p:nvPr/>
        </p:nvCxnSpPr>
        <p:spPr>
          <a:xfrm flipH="1">
            <a:off x="2924820" y="1411941"/>
            <a:ext cx="1485818" cy="996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6" idx="0"/>
          </p:cNvCxnSpPr>
          <p:nvPr/>
        </p:nvCxnSpPr>
        <p:spPr>
          <a:xfrm>
            <a:off x="5828993" y="1574331"/>
            <a:ext cx="20480" cy="226745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355539" y="1304365"/>
            <a:ext cx="1492626" cy="110368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56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2988" y="350838"/>
            <a:ext cx="9815511" cy="1063625"/>
          </a:xfrm>
        </p:spPr>
        <p:txBody>
          <a:bodyPr/>
          <a:lstStyle/>
          <a:p>
            <a:r>
              <a:rPr lang="en-US" dirty="0" smtClean="0"/>
              <a:t>VAE – </a:t>
            </a:r>
            <a:r>
              <a:rPr lang="en-US" dirty="0" err="1" smtClean="0"/>
              <a:t>Variational</a:t>
            </a:r>
            <a:r>
              <a:rPr lang="en-US" dirty="0" smtClean="0"/>
              <a:t> </a:t>
            </a:r>
            <a:r>
              <a:rPr lang="en-US" dirty="0" err="1" smtClean="0"/>
              <a:t>AutoEncoder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308003" y="1608907"/>
            <a:ext cx="9285480" cy="4332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719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Why </a:t>
            </a:r>
            <a:r>
              <a:rPr lang="en-US" sz="4000" dirty="0" err="1" smtClean="0"/>
              <a:t>variational</a:t>
            </a:r>
            <a:r>
              <a:rPr lang="en-US" sz="4000" dirty="0" smtClean="0"/>
              <a:t>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42988" y="350838"/>
            <a:ext cx="9815511" cy="106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/>
              <a:t>VAE = </a:t>
            </a:r>
            <a:r>
              <a:rPr lang="en-US" sz="6000" dirty="0" err="1" smtClean="0"/>
              <a:t>Variational</a:t>
            </a:r>
            <a:r>
              <a:rPr lang="en-US" sz="6000" dirty="0" smtClean="0"/>
              <a:t> </a:t>
            </a:r>
            <a:r>
              <a:rPr lang="en-US" sz="6000" dirty="0" err="1" smtClean="0"/>
              <a:t>Autoencoder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99168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Why </a:t>
            </a:r>
            <a:r>
              <a:rPr lang="en-US" sz="4000" dirty="0" err="1" smtClean="0"/>
              <a:t>variational</a:t>
            </a:r>
            <a:r>
              <a:rPr lang="en-US" sz="4000" dirty="0" smtClean="0"/>
              <a:t>?</a:t>
            </a:r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err="1" smtClean="0"/>
              <a:t>Variational</a:t>
            </a:r>
            <a:r>
              <a:rPr lang="en-US" sz="4000" dirty="0" smtClean="0"/>
              <a:t> inference!</a:t>
            </a:r>
            <a:endParaRPr lang="en-US" sz="4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42988" y="350838"/>
            <a:ext cx="9815511" cy="106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/>
              <a:t>VAE = </a:t>
            </a:r>
            <a:r>
              <a:rPr lang="en-US" sz="6000" dirty="0" err="1" smtClean="0"/>
              <a:t>Variational</a:t>
            </a:r>
            <a:r>
              <a:rPr lang="en-US" sz="6000" dirty="0" smtClean="0"/>
              <a:t> </a:t>
            </a:r>
            <a:r>
              <a:rPr lang="en-US" sz="6000" dirty="0" err="1" smtClean="0"/>
              <a:t>Autoencoder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56257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965" y="2543549"/>
            <a:ext cx="10515600" cy="1325563"/>
          </a:xfrm>
        </p:spPr>
        <p:txBody>
          <a:bodyPr/>
          <a:lstStyle/>
          <a:p>
            <a:pPr algn="ctr"/>
            <a:r>
              <a:rPr lang="en-US" b="1" i="1" dirty="0" smtClean="0"/>
              <a:t>Bayesian ML in a nutshell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3517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Bayes formula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38200" y="1971720"/>
                <a:ext cx="2505075" cy="145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4000" i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71720"/>
                <a:ext cx="2505075" cy="14583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Bayes formula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38200" y="1928813"/>
                <a:ext cx="5634039" cy="15012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4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4000" i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40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8813"/>
                <a:ext cx="5634039" cy="1501267"/>
              </a:xfrm>
              <a:prstGeom prst="rect">
                <a:avLst/>
              </a:prstGeom>
              <a:blipFill rotWithShape="0">
                <a:blip r:embed="rId2"/>
                <a:stretch>
                  <a:fillRect r="-9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96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Bayes formula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38200" y="1986007"/>
                <a:ext cx="7393680" cy="145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4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4000" i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  <m:r>
                        <a:rPr lang="en-US" sz="4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4000" i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nary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4000" i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</m:oMath>
                  </m:oMathPara>
                </a14:m>
                <a:endParaRPr lang="en-US" sz="40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86007"/>
                <a:ext cx="7393680" cy="1458360"/>
              </a:xfrm>
              <a:prstGeom prst="rect">
                <a:avLst/>
              </a:prstGeom>
              <a:blipFill rotWithShape="0">
                <a:blip r:embed="rId2"/>
                <a:stretch>
                  <a:fillRect r="-45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7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34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Recall Bayes formula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619294" y="1867473"/>
                <a:ext cx="7393680" cy="1458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4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4000" i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nary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4000" i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</m:oMath>
                  </m:oMathPara>
                </a14:m>
                <a:endParaRPr lang="en-US" sz="40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294" y="1867473"/>
                <a:ext cx="7393680" cy="14583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52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most hot topics on NIPS 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Reinforcement Learning</a:t>
            </a:r>
          </a:p>
          <a:p>
            <a:r>
              <a:rPr lang="en-US" sz="4000" dirty="0" smtClean="0"/>
              <a:t>Generative models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20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Bayes formula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264432" y="1273992"/>
                <a:ext cx="9894106" cy="2600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1" i="0" smtClean="0">
                              <a:latin typeface="Cambria Math" charset="0"/>
                            </a:rPr>
                            <m:t>𝐳</m:t>
                          </m:r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4000" b="1" i="1" smtClean="0"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sz="4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0" smtClean="0"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sz="4000" i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sub>
                            <m:sup/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nary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0" smtClean="0"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sz="4000" i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US" sz="40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432" y="1273992"/>
                <a:ext cx="9894106" cy="26002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057525" y="3668713"/>
                <a:ext cx="3957638" cy="1248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charset="0"/>
                        </a:rPr>
                        <m:t>𝒙</m:t>
                      </m:r>
                      <m:r>
                        <a:rPr lang="en-US" sz="4000" b="0" i="1" smtClean="0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sz="4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𝒛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4000" b="0" dirty="0" smtClean="0">
                  <a:ea typeface="Cambria Math" charset="0"/>
                  <a:cs typeface="Cambria Math" charset="0"/>
                </a:endParaRPr>
              </a:p>
              <a:p>
                <a:endParaRPr lang="en-US" sz="40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525" y="3668713"/>
                <a:ext cx="3957638" cy="12486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4597" y="3668713"/>
            <a:ext cx="2637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Holds when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3026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Bayes formula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264432" y="1273992"/>
                <a:ext cx="9894106" cy="2600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1" i="0" smtClean="0">
                              <a:latin typeface="Cambria Math" charset="0"/>
                            </a:rPr>
                            <m:t>𝐳</m:t>
                          </m:r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4000" b="1" i="1" smtClean="0"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sz="4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0" smtClean="0"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sz="4000" i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sub>
                            <m:sup/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nary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0" smtClean="0"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sz="4000" i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US" sz="40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432" y="1273992"/>
                <a:ext cx="9894106" cy="26002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34597" y="3668712"/>
                <a:ext cx="10211309" cy="2565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 smtClean="0"/>
                  <a:t>Holds when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charset="0"/>
                      </a:rPr>
                      <m:t>𝒙</m:t>
                    </m:r>
                    <m:r>
                      <a:rPr lang="en-US" sz="40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40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4000" b="0" dirty="0" smtClean="0">
                  <a:ea typeface="Cambria Math" charset="0"/>
                  <a:cs typeface="Cambria Math" charset="0"/>
                </a:endParaRPr>
              </a:p>
              <a:p>
                <a:pPr marL="571500" indent="-5715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sz="4000" dirty="0" smtClean="0"/>
                  <a:t> – observed data</a:t>
                </a:r>
              </a:p>
              <a:p>
                <a:pPr marL="571500" indent="-5715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</m:oMath>
                </a14:m>
                <a:r>
                  <a:rPr lang="en-US" sz="4000" dirty="0" smtClean="0"/>
                  <a:t> – unobserved latent variables</a:t>
                </a:r>
              </a:p>
              <a:p>
                <a:pPr marL="571500" indent="-571500">
                  <a:buFont typeface="Arial" charset="0"/>
                  <a:buChar char="•"/>
                </a:pPr>
                <a:endParaRPr lang="en-US" sz="4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97" y="3668712"/>
                <a:ext cx="10211309" cy="2565511"/>
              </a:xfrm>
              <a:prstGeom prst="rect">
                <a:avLst/>
              </a:prstGeom>
              <a:blipFill rotWithShape="0">
                <a:blip r:embed="rId3"/>
                <a:stretch>
                  <a:fillRect l="-2149" t="-3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5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Bayes formula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264432" y="1273992"/>
                <a:ext cx="9894106" cy="2600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1" i="0" smtClean="0">
                              <a:latin typeface="Cambria Math" charset="0"/>
                            </a:rPr>
                            <m:t>𝐳</m:t>
                          </m:r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4000" b="1" i="1" smtClean="0"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sz="4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0" smtClean="0"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sz="4000" i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sub>
                            <m:sup/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nary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0" smtClean="0"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sz="4000" i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US" sz="40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432" y="1273992"/>
                <a:ext cx="9894106" cy="26002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230568" y="3714750"/>
                <a:ext cx="912258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0" smtClean="0">
                            <a:latin typeface="Cambria Math" charset="0"/>
                          </a:rPr>
                          <m:t>𝐳</m:t>
                        </m:r>
                        <m:r>
                          <a:rPr lang="en-US" sz="4000" i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40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4000" dirty="0" smtClean="0"/>
                  <a:t> – posterior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0" smtClean="0">
                            <a:latin typeface="Cambria Math" charset="0"/>
                          </a:rPr>
                          <m:t>𝐱</m:t>
                        </m:r>
                        <m:r>
                          <a:rPr lang="en-US" sz="4000" i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40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4000" dirty="0" smtClean="0"/>
                  <a:t> – likelihood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4000" dirty="0" smtClean="0"/>
                  <a:t> – prior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568" y="3714750"/>
                <a:ext cx="9122581" cy="1938992"/>
              </a:xfrm>
              <a:prstGeom prst="rect">
                <a:avLst/>
              </a:prstGeom>
              <a:blipFill rotWithShape="0">
                <a:blip r:embed="rId3"/>
                <a:stretch>
                  <a:fillRect t="-5660" b="-12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85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be Bayesian in </a:t>
            </a:r>
            <a:r>
              <a:rPr lang="ru-RU" dirty="0" smtClean="0"/>
              <a:t>3(4)</a:t>
            </a:r>
            <a:r>
              <a:rPr lang="en-US" dirty="0" smtClean="0"/>
              <a:t> easy steps: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38200" y="1690688"/>
                <a:ext cx="105156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Font typeface="+mj-lt"/>
                  <a:buAutoNum type="arabicPeriod"/>
                </a:pPr>
                <a:r>
                  <a:rPr lang="en-US" sz="4000" dirty="0" smtClean="0"/>
                  <a:t>Make up your likelihood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0" smtClean="0">
                            <a:latin typeface="Cambria Math" charset="0"/>
                          </a:rPr>
                          <m:t>𝐱</m:t>
                        </m:r>
                        <m:r>
                          <a:rPr lang="en-US" sz="4000" i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40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endParaRPr lang="en-US" sz="4000" b="1" dirty="0" smtClean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sz="4000" dirty="0" smtClean="0"/>
                  <a:t>Make up your prior on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4000" dirty="0" smtClean="0"/>
                  <a:t> (regularization)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sz="4000" dirty="0" smtClean="0"/>
                  <a:t>Infer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0" smtClean="0">
                            <a:latin typeface="Cambria Math" charset="0"/>
                          </a:rPr>
                          <m:t>𝐳</m:t>
                        </m:r>
                        <m:r>
                          <a:rPr lang="en-US" sz="4000" i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40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4000" dirty="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1938992"/>
              </a:xfrm>
              <a:prstGeom prst="rect">
                <a:avLst/>
              </a:prstGeom>
              <a:blipFill rotWithShape="0">
                <a:blip r:embed="rId2"/>
                <a:stretch>
                  <a:fillRect l="-2087" t="-5975" b="-12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0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be Bayesian in </a:t>
            </a:r>
            <a:r>
              <a:rPr lang="ru-RU" smtClean="0"/>
              <a:t>3(4)</a:t>
            </a:r>
            <a:r>
              <a:rPr lang="en-US" smtClean="0"/>
              <a:t> </a:t>
            </a:r>
            <a:r>
              <a:rPr lang="en-US" dirty="0" smtClean="0"/>
              <a:t>easy steps: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38200" y="1690688"/>
                <a:ext cx="10515600" cy="326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Font typeface="+mj-lt"/>
                  <a:buAutoNum type="arabicPeriod"/>
                </a:pPr>
                <a:r>
                  <a:rPr lang="en-US" sz="4000" dirty="0" smtClean="0"/>
                  <a:t>Make up your likelihood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0" smtClean="0">
                            <a:latin typeface="Cambria Math" charset="0"/>
                          </a:rPr>
                          <m:t>𝐱</m:t>
                        </m:r>
                        <m:r>
                          <a:rPr lang="en-US" sz="4000" i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40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endParaRPr lang="en-US" sz="4000" b="1" dirty="0" smtClean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sz="4000" dirty="0" smtClean="0"/>
                  <a:t>Make up your prior on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4000" dirty="0" smtClean="0"/>
                  <a:t> (regularization)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sz="4000" dirty="0" smtClean="0"/>
                  <a:t>Infer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0" smtClean="0">
                            <a:latin typeface="Cambria Math" charset="0"/>
                          </a:rPr>
                          <m:t>𝐳</m:t>
                        </m:r>
                        <m:r>
                          <a:rPr lang="en-US" sz="4000" i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40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endParaRPr lang="ru-RU" sz="4000" dirty="0" smtClean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ru-RU" sz="4000" dirty="0" smtClean="0"/>
                  <a:t>(</a:t>
                </a:r>
                <a:r>
                  <a:rPr lang="en-US" sz="4000" dirty="0" smtClean="0"/>
                  <a:t>optional) Find best model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0" smtClean="0">
                            <a:latin typeface="Cambria Math" charset="0"/>
                          </a:rPr>
                          <m:t>𝐱</m:t>
                        </m:r>
                        <m:r>
                          <a:rPr lang="en-US" sz="4000" b="0" i="0" smtClean="0">
                            <a:latin typeface="Cambria Math" charset="0"/>
                          </a:rPr>
                          <m:t> | </m:t>
                        </m:r>
                        <m:r>
                          <a:rPr lang="en-US" sz="40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sz="4000" b="0" i="1" smtClean="0">
                        <a:latin typeface="Cambria Math" charset="0"/>
                      </a:rPr>
                      <m:t>, </m:t>
                    </m:r>
                    <m:r>
                      <a:rPr lang="en-US" sz="4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4000" dirty="0" smtClean="0"/>
                  <a:t> maximizing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pHide m:val="on"/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4000" b="1" i="1" smtClean="0">
                            <a:latin typeface="Cambria Math" charset="0"/>
                          </a:rPr>
                          <m:t>𝒛</m:t>
                        </m:r>
                      </m:sub>
                      <m:sup/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d>
                      <m:dPr>
                        <m:ctrlPr>
                          <a:rPr lang="en-US" sz="4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0" smtClean="0">
                            <a:latin typeface="Cambria Math" charset="0"/>
                          </a:rPr>
                          <m:t>𝐱</m:t>
                        </m:r>
                        <m:r>
                          <a:rPr lang="en-US" sz="4000" i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40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sz="4000" i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4000" b="1" i="1" smtClean="0">
                        <a:latin typeface="Cambria Math" charset="0"/>
                      </a:rPr>
                      <m:t>𝒛</m:t>
                    </m:r>
                  </m:oMath>
                </a14:m>
                <a:endParaRPr lang="en-US" sz="4000" dirty="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3265125"/>
              </a:xfrm>
              <a:prstGeom prst="rect">
                <a:avLst/>
              </a:prstGeom>
              <a:blipFill rotWithShape="0">
                <a:blip r:embed="rId2"/>
                <a:stretch>
                  <a:fillRect l="-2087" t="-3545" b="-4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be Bayesian in </a:t>
            </a:r>
            <a:r>
              <a:rPr lang="ru-RU" smtClean="0"/>
              <a:t>3(4)</a:t>
            </a:r>
            <a:r>
              <a:rPr lang="en-US" smtClean="0"/>
              <a:t> </a:t>
            </a:r>
            <a:r>
              <a:rPr lang="en-US" dirty="0" smtClean="0"/>
              <a:t>easy steps: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38200" y="1690688"/>
                <a:ext cx="10515600" cy="326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Font typeface="+mj-lt"/>
                  <a:buAutoNum type="arabicPeriod"/>
                </a:pPr>
                <a:r>
                  <a:rPr lang="en-US" sz="4000" dirty="0" smtClean="0"/>
                  <a:t>Make up your likelihood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0" smtClean="0">
                            <a:latin typeface="Cambria Math" charset="0"/>
                          </a:rPr>
                          <m:t>𝐱</m:t>
                        </m:r>
                        <m:r>
                          <a:rPr lang="en-US" sz="4000" i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40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endParaRPr lang="en-US" sz="4000" b="1" dirty="0" smtClean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sz="4000" dirty="0" smtClean="0"/>
                  <a:t>Make up your prior on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4000" dirty="0" smtClean="0"/>
                  <a:t> (regularization)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sz="4000" dirty="0" smtClean="0"/>
                  <a:t>Infer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0" smtClean="0">
                            <a:latin typeface="Cambria Math" charset="0"/>
                          </a:rPr>
                          <m:t>𝐳</m:t>
                        </m:r>
                        <m:r>
                          <a:rPr lang="en-US" sz="4000" i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40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endParaRPr lang="ru-RU" sz="4000" dirty="0" smtClean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ru-RU" sz="4000" dirty="0" smtClean="0"/>
                  <a:t>(</a:t>
                </a:r>
                <a:r>
                  <a:rPr lang="en-US" sz="4000" dirty="0" smtClean="0"/>
                  <a:t>optional) Find best model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0" smtClean="0">
                            <a:latin typeface="Cambria Math" charset="0"/>
                          </a:rPr>
                          <m:t>𝐱</m:t>
                        </m:r>
                        <m:r>
                          <a:rPr lang="en-US" sz="4000" b="0" i="0" smtClean="0">
                            <a:latin typeface="Cambria Math" charset="0"/>
                          </a:rPr>
                          <m:t> | </m:t>
                        </m:r>
                        <m:r>
                          <a:rPr lang="en-US" sz="40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sz="4000" b="0" i="1" smtClean="0">
                        <a:latin typeface="Cambria Math" charset="0"/>
                      </a:rPr>
                      <m:t>, </m:t>
                    </m:r>
                    <m:r>
                      <a:rPr lang="en-US" sz="4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4000" dirty="0" smtClean="0"/>
                  <a:t> maximizing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pHide m:val="on"/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4000" b="1" i="1" smtClean="0">
                            <a:latin typeface="Cambria Math" charset="0"/>
                          </a:rPr>
                          <m:t>𝒛</m:t>
                        </m:r>
                      </m:sub>
                      <m:sup/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d>
                      <m:dPr>
                        <m:ctrlPr>
                          <a:rPr lang="en-US" sz="4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0" smtClean="0">
                            <a:latin typeface="Cambria Math" charset="0"/>
                          </a:rPr>
                          <m:t>𝐱</m:t>
                        </m:r>
                        <m:r>
                          <a:rPr lang="en-US" sz="4000" i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40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sz="4000" i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4000" b="1" i="1" smtClean="0">
                        <a:latin typeface="Cambria Math" charset="0"/>
                      </a:rPr>
                      <m:t>𝒛</m:t>
                    </m:r>
                  </m:oMath>
                </a14:m>
                <a:endParaRPr lang="en-US" sz="4000" dirty="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3265125"/>
              </a:xfrm>
              <a:prstGeom prst="rect">
                <a:avLst/>
              </a:prstGeom>
              <a:blipFill rotWithShape="0">
                <a:blip r:embed="rId2"/>
                <a:stretch>
                  <a:fillRect l="-2087" t="-3545" b="-4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8"/>
            <a:ext cx="10299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5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Bayes formula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264432" y="1273992"/>
                <a:ext cx="9894106" cy="2600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1" i="0" smtClean="0">
                              <a:latin typeface="Cambria Math" charset="0"/>
                            </a:rPr>
                            <m:t>𝐳</m:t>
                          </m:r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4000" b="1" i="1" smtClean="0"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sz="4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0" smtClean="0"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sz="4000" i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sub>
                            <m:sup/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nary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0" smtClean="0"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sz="4000" i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US" sz="40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432" y="1273992"/>
                <a:ext cx="9894106" cy="26002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38200" y="3686175"/>
                <a:ext cx="10320338" cy="66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3000" dirty="0" smtClean="0"/>
                  <a:t>What about denominator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pHide m:val="on"/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3200" b="1" i="1" smtClean="0">
                            <a:latin typeface="Cambria Math" charset="0"/>
                          </a:rPr>
                          <m:t>𝒛</m:t>
                        </m:r>
                      </m:sub>
                      <m:sup/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d>
                      <m:dPr>
                        <m:ctrlPr>
                          <a:rPr lang="en-US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charset="0"/>
                          </a:rPr>
                          <m:t>𝐱</m:t>
                        </m:r>
                        <m:r>
                          <a:rPr lang="en-US" sz="3200" i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32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sz="3200" i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1" i="1" smtClean="0">
                        <a:latin typeface="Cambria Math" charset="0"/>
                      </a:rPr>
                      <m:t>𝒛</m:t>
                    </m:r>
                  </m:oMath>
                </a14:m>
                <a:r>
                  <a:rPr lang="en-US" sz="3000" dirty="0" smtClean="0"/>
                  <a:t> ?</a:t>
                </a:r>
                <a:endParaRPr lang="en-US" sz="3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86175"/>
                <a:ext cx="10320338" cy="660822"/>
              </a:xfrm>
              <a:prstGeom prst="rect">
                <a:avLst/>
              </a:prstGeom>
              <a:blipFill rotWithShape="0">
                <a:blip r:embed="rId3"/>
                <a:stretch>
                  <a:fillRect l="-1241" t="-5556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98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Bayes formula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264432" y="1273992"/>
                <a:ext cx="9894106" cy="2600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1" i="0" smtClean="0">
                              <a:latin typeface="Cambria Math" charset="0"/>
                            </a:rPr>
                            <m:t>𝐳</m:t>
                          </m:r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4000" b="1" i="1" smtClean="0"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sz="4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0" smtClean="0"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sz="4000" i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sub>
                            <m:sup/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nary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0" smtClean="0"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sz="4000" i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US" sz="40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432" y="1273992"/>
                <a:ext cx="9894106" cy="26002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38200" y="3686175"/>
                <a:ext cx="10320338" cy="1122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3000" dirty="0" smtClean="0"/>
                  <a:t>What about denominator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pHide m:val="on"/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3200" b="1" i="1" smtClean="0">
                            <a:latin typeface="Cambria Math" charset="0"/>
                          </a:rPr>
                          <m:t>𝒛</m:t>
                        </m:r>
                      </m:sub>
                      <m:sup/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d>
                      <m:dPr>
                        <m:ctrlPr>
                          <a:rPr lang="en-US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charset="0"/>
                          </a:rPr>
                          <m:t>𝐱</m:t>
                        </m:r>
                        <m:r>
                          <a:rPr lang="en-US" sz="3200" i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32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sz="3200" i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1" i="1" smtClean="0">
                        <a:latin typeface="Cambria Math" charset="0"/>
                      </a:rPr>
                      <m:t>𝒛</m:t>
                    </m:r>
                  </m:oMath>
                </a14:m>
                <a:r>
                  <a:rPr lang="en-US" sz="3000" dirty="0" smtClean="0"/>
                  <a:t> ?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3000" dirty="0" smtClean="0"/>
                  <a:t>We </a:t>
                </a:r>
                <a:r>
                  <a:rPr lang="en-US" sz="3000" b="1" dirty="0" smtClean="0">
                    <a:solidFill>
                      <a:srgbClr val="FF0000"/>
                    </a:solidFill>
                  </a:rPr>
                  <a:t>don’t </a:t>
                </a:r>
                <a:r>
                  <a:rPr lang="en-US" sz="3000" dirty="0" smtClean="0"/>
                  <a:t>need it if we only need Maximum a-posteriori (MAP)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86175"/>
                <a:ext cx="10320338" cy="1122487"/>
              </a:xfrm>
              <a:prstGeom prst="rect">
                <a:avLst/>
              </a:prstGeom>
              <a:blipFill rotWithShape="0">
                <a:blip r:embed="rId3"/>
                <a:stretch>
                  <a:fillRect l="-1241" t="-3261" b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Bayes formula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264432" y="1273992"/>
                <a:ext cx="9894106" cy="2600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1" i="0" smtClean="0">
                              <a:latin typeface="Cambria Math" charset="0"/>
                            </a:rPr>
                            <m:t>𝐳</m:t>
                          </m:r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4000" b="1" i="1" smtClean="0"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sz="4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0" smtClean="0"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sz="4000" i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sub>
                            <m:sup/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nary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0" smtClean="0"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sz="4000" i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US" sz="4000" i="0" dirty="0">
                  <a:latin typeface="Liberation Sans" pitchFamily="18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432" y="1273992"/>
                <a:ext cx="9894106" cy="26002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38200" y="3686175"/>
                <a:ext cx="10320338" cy="2569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3000" dirty="0" smtClean="0"/>
                  <a:t>What about denominator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pHide m:val="on"/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3200" b="1" i="1" smtClean="0">
                            <a:latin typeface="Cambria Math" charset="0"/>
                          </a:rPr>
                          <m:t>𝒛</m:t>
                        </m:r>
                      </m:sub>
                      <m:sup/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d>
                      <m:dPr>
                        <m:ctrlPr>
                          <a:rPr lang="en-US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charset="0"/>
                          </a:rPr>
                          <m:t>𝐱</m:t>
                        </m:r>
                        <m:r>
                          <a:rPr lang="en-US" sz="3200" i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32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sz="3200" i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1" i="1" smtClean="0">
                        <a:latin typeface="Cambria Math" charset="0"/>
                      </a:rPr>
                      <m:t>𝒛</m:t>
                    </m:r>
                  </m:oMath>
                </a14:m>
                <a:r>
                  <a:rPr lang="en-US" sz="3000" dirty="0" smtClean="0"/>
                  <a:t> ?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3000" dirty="0" smtClean="0"/>
                  <a:t>We </a:t>
                </a:r>
                <a:r>
                  <a:rPr lang="en-US" sz="3000" b="1" dirty="0" smtClean="0">
                    <a:solidFill>
                      <a:srgbClr val="FF0000"/>
                    </a:solidFill>
                  </a:rPr>
                  <a:t>don’t </a:t>
                </a:r>
                <a:r>
                  <a:rPr lang="en-US" sz="3000" dirty="0" smtClean="0"/>
                  <a:t>need it if we only need Maximum a-posteriori (MAP)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3000" dirty="0" smtClean="0"/>
                  <a:t>However, it’s essential if we want to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3000" dirty="0" smtClean="0"/>
                  <a:t>Sample from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charset="0"/>
                          </a:rPr>
                          <m:t>𝐳</m:t>
                        </m:r>
                        <m:r>
                          <a:rPr lang="en-US" sz="3200" i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32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3000" dirty="0" smtClean="0"/>
                  <a:t>Compute mean/variance/almost anything about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charset="0"/>
                          </a:rPr>
                          <m:t>𝐳</m:t>
                        </m:r>
                        <m:r>
                          <a:rPr lang="en-US" sz="3200" i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32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3000" dirty="0" smtClean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86175"/>
                <a:ext cx="10320338" cy="2569037"/>
              </a:xfrm>
              <a:prstGeom prst="rect">
                <a:avLst/>
              </a:prstGeom>
              <a:blipFill rotWithShape="0">
                <a:blip r:embed="rId3"/>
                <a:stretch>
                  <a:fillRect l="-1241" t="-1425" b="-6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98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compute denominator?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982133" y="1690688"/>
                <a:ext cx="4741333" cy="1706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pHide m:val="on"/>
                          <m:ctrlPr>
                            <a:rPr lang="en-US" sz="40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sub>
                        <m:sup/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1" i="0" smtClean="0">
                              <a:latin typeface="Cambria Math" charset="0"/>
                            </a:rPr>
                            <m:t>𝐱</m:t>
                          </m:r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sz="40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000" b="1" i="1" smtClean="0">
                          <a:latin typeface="Cambria Math" charset="0"/>
                        </a:rPr>
                        <m:t>𝒛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33" y="1690688"/>
                <a:ext cx="4741333" cy="17066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994400" y="2190088"/>
            <a:ext cx="4470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– ???</a:t>
            </a:r>
          </a:p>
        </p:txBody>
      </p:sp>
    </p:spTree>
    <p:extLst>
      <p:ext uri="{BB962C8B-B14F-4D97-AF65-F5344CB8AC3E}">
        <p14:creationId xmlns:p14="http://schemas.microsoft.com/office/powerpoint/2010/main" val="13290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Models. 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2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compute denominator?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982133" y="1690688"/>
                <a:ext cx="4741333" cy="1706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pHide m:val="on"/>
                          <m:ctrlPr>
                            <a:rPr lang="en-US" sz="40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sub>
                        <m:sup/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1" i="0" smtClean="0">
                              <a:latin typeface="Cambria Math" charset="0"/>
                            </a:rPr>
                            <m:t>𝐱</m:t>
                          </m:r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sz="40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000" b="1" i="1" smtClean="0">
                          <a:latin typeface="Cambria Math" charset="0"/>
                        </a:rPr>
                        <m:t>𝒛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33" y="1690688"/>
                <a:ext cx="4741333" cy="17066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994400" y="2190088"/>
            <a:ext cx="4470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– ???</a:t>
            </a:r>
            <a:endParaRPr lang="en-US" sz="4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23912" y="3686175"/>
            <a:ext cx="10320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000" dirty="0" smtClean="0"/>
              <a:t>Analytically</a:t>
            </a:r>
            <a:endParaRPr lang="en-US" sz="3000" dirty="0">
              <a:solidFill>
                <a:schemeClr val="accent6"/>
              </a:solidFill>
            </a:endParaRPr>
          </a:p>
          <a:p>
            <a:pPr lvl="1"/>
            <a:r>
              <a:rPr lang="en-US" sz="3000" b="1" dirty="0" smtClean="0">
                <a:solidFill>
                  <a:schemeClr val="accent6"/>
                </a:solidFill>
              </a:rPr>
              <a:t>+</a:t>
            </a:r>
            <a:r>
              <a:rPr lang="en-US" sz="3000" dirty="0" smtClean="0">
                <a:solidFill>
                  <a:schemeClr val="accent6"/>
                </a:solidFill>
              </a:rPr>
              <a:t> </a:t>
            </a:r>
            <a:r>
              <a:rPr lang="en-US" sz="3000" dirty="0" smtClean="0"/>
              <a:t>Exact</a:t>
            </a:r>
          </a:p>
          <a:p>
            <a:pPr lvl="1"/>
            <a:r>
              <a:rPr lang="en-US" sz="3000" b="1" dirty="0" smtClean="0">
                <a:solidFill>
                  <a:srgbClr val="FF0000"/>
                </a:solidFill>
              </a:rPr>
              <a:t>– </a:t>
            </a:r>
            <a:r>
              <a:rPr lang="en-US" sz="3000" dirty="0" smtClean="0"/>
              <a:t>Works only in some cases</a:t>
            </a:r>
          </a:p>
          <a:p>
            <a:pPr lvl="1"/>
            <a:endParaRPr lang="en-US" sz="3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29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compute denominator?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982133" y="1690688"/>
                <a:ext cx="4741333" cy="1706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pHide m:val="on"/>
                          <m:ctrlPr>
                            <a:rPr lang="en-US" sz="40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sub>
                        <m:sup/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1" i="0" smtClean="0">
                              <a:latin typeface="Cambria Math" charset="0"/>
                            </a:rPr>
                            <m:t>𝐱</m:t>
                          </m:r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sz="40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000" b="1" i="1" smtClean="0">
                          <a:latin typeface="Cambria Math" charset="0"/>
                        </a:rPr>
                        <m:t>𝒛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33" y="1690688"/>
                <a:ext cx="4741333" cy="17066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994400" y="2190088"/>
            <a:ext cx="4470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– ???</a:t>
            </a:r>
            <a:endParaRPr lang="en-US" sz="40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38200" y="3686175"/>
                <a:ext cx="10320338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3000" dirty="0" smtClean="0"/>
                  <a:t>Analytically</a:t>
                </a:r>
                <a:endParaRPr lang="en-US" sz="3000" dirty="0">
                  <a:solidFill>
                    <a:schemeClr val="accent6"/>
                  </a:solidFill>
                </a:endParaRPr>
              </a:p>
              <a:p>
                <a:pPr lvl="1"/>
                <a:r>
                  <a:rPr lang="en-US" sz="3000" b="1" dirty="0" smtClean="0">
                    <a:solidFill>
                      <a:schemeClr val="accent6"/>
                    </a:solidFill>
                  </a:rPr>
                  <a:t>+</a:t>
                </a:r>
                <a:r>
                  <a:rPr lang="en-US" sz="3000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en-US" sz="3000" dirty="0" smtClean="0"/>
                  <a:t>Exact</a:t>
                </a:r>
              </a:p>
              <a:p>
                <a:pPr lvl="1"/>
                <a:r>
                  <a:rPr lang="en-US" sz="3000" b="1" dirty="0" smtClean="0">
                    <a:solidFill>
                      <a:srgbClr val="FF0000"/>
                    </a:solidFill>
                  </a:rPr>
                  <a:t>– </a:t>
                </a:r>
                <a:r>
                  <a:rPr lang="en-US" sz="3000" dirty="0" smtClean="0"/>
                  <a:t>Works only in some cases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3000" dirty="0" smtClean="0"/>
                  <a:t>Numerically</a:t>
                </a:r>
                <a:endParaRPr lang="en-US" sz="3000" dirty="0" smtClean="0">
                  <a:solidFill>
                    <a:schemeClr val="accent6"/>
                  </a:solidFill>
                </a:endParaRPr>
              </a:p>
              <a:p>
                <a:pPr lvl="1"/>
                <a:r>
                  <a:rPr lang="en-US" sz="3000" b="1" dirty="0" smtClean="0">
                    <a:solidFill>
                      <a:schemeClr val="accent6"/>
                    </a:solidFill>
                  </a:rPr>
                  <a:t>+ </a:t>
                </a:r>
                <a:r>
                  <a:rPr lang="en-US" sz="3000" dirty="0" smtClean="0"/>
                  <a:t>Always possible</a:t>
                </a:r>
              </a:p>
              <a:p>
                <a:pPr lvl="1"/>
                <a:r>
                  <a:rPr lang="en-US" sz="3000" b="1" dirty="0" smtClean="0">
                    <a:solidFill>
                      <a:srgbClr val="FF0000"/>
                    </a:solidFill>
                  </a:rPr>
                  <a:t>– </a:t>
                </a:r>
                <a:r>
                  <a:rPr lang="en-US" sz="3000" dirty="0" smtClean="0"/>
                  <a:t>Takes </a:t>
                </a:r>
                <a:r>
                  <a:rPr lang="en-US" sz="3000" b="1" dirty="0" smtClean="0"/>
                  <a:t>AGES </a:t>
                </a:r>
                <a:r>
                  <a:rPr lang="en-US" sz="3000" dirty="0" smtClean="0"/>
                  <a:t>if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</a:rPr>
                      <m:t>𝑘</m:t>
                    </m:r>
                    <m:r>
                      <a:rPr lang="en-US" sz="3000" b="0" i="1" smtClean="0">
                        <a:latin typeface="Cambria Math" charset="0"/>
                      </a:rPr>
                      <m:t>&gt;10</m:t>
                    </m:r>
                  </m:oMath>
                </a14:m>
                <a:endParaRPr lang="en-US" sz="3000" dirty="0" smtClean="0"/>
              </a:p>
              <a:p>
                <a:pPr lvl="1"/>
                <a:endParaRPr lang="en-US" sz="3000" b="1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86175"/>
                <a:ext cx="10320338" cy="3323987"/>
              </a:xfrm>
              <a:prstGeom prst="rect">
                <a:avLst/>
              </a:prstGeom>
              <a:blipFill rotWithShape="0">
                <a:blip r:embed="rId3"/>
                <a:stretch>
                  <a:fillRect l="-1241" t="-2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compute denominator?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982133" y="1690688"/>
                <a:ext cx="4741333" cy="1706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pHide m:val="on"/>
                          <m:ctrlPr>
                            <a:rPr lang="en-US" sz="40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sub>
                        <m:sup/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1" i="0" smtClean="0">
                              <a:latin typeface="Cambria Math" charset="0"/>
                            </a:rPr>
                            <m:t>𝐱</m:t>
                          </m:r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sz="40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000" b="1" i="1" smtClean="0">
                          <a:latin typeface="Cambria Math" charset="0"/>
                        </a:rPr>
                        <m:t>𝒛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33" y="1690688"/>
                <a:ext cx="4741333" cy="17066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994400" y="2190088"/>
            <a:ext cx="4470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– ???</a:t>
            </a:r>
            <a:endParaRPr lang="en-US" sz="40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38200" y="3686175"/>
                <a:ext cx="10320338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3000" dirty="0" smtClean="0"/>
                  <a:t>Analytically</a:t>
                </a:r>
                <a:endParaRPr lang="en-US" sz="3000" dirty="0">
                  <a:solidFill>
                    <a:schemeClr val="accent6"/>
                  </a:solidFill>
                </a:endParaRPr>
              </a:p>
              <a:p>
                <a:pPr lvl="1"/>
                <a:r>
                  <a:rPr lang="en-US" sz="3000" b="1" dirty="0" smtClean="0">
                    <a:solidFill>
                      <a:schemeClr val="accent6"/>
                    </a:solidFill>
                  </a:rPr>
                  <a:t>+</a:t>
                </a:r>
                <a:r>
                  <a:rPr lang="en-US" sz="3000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en-US" sz="3000" dirty="0" smtClean="0"/>
                  <a:t>Exact</a:t>
                </a:r>
              </a:p>
              <a:p>
                <a:pPr lvl="1"/>
                <a:r>
                  <a:rPr lang="en-US" sz="3000" b="1" dirty="0" smtClean="0">
                    <a:solidFill>
                      <a:srgbClr val="FF0000"/>
                    </a:solidFill>
                  </a:rPr>
                  <a:t>– </a:t>
                </a:r>
                <a:r>
                  <a:rPr lang="en-US" sz="3000" dirty="0" smtClean="0"/>
                  <a:t>Works only in some cases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3000" dirty="0" smtClean="0"/>
                  <a:t>Numerically</a:t>
                </a:r>
                <a:endParaRPr lang="en-US" sz="3000" dirty="0" smtClean="0">
                  <a:solidFill>
                    <a:schemeClr val="accent6"/>
                  </a:solidFill>
                </a:endParaRPr>
              </a:p>
              <a:p>
                <a:pPr lvl="1"/>
                <a:r>
                  <a:rPr lang="en-US" sz="3000" b="1" dirty="0" smtClean="0">
                    <a:solidFill>
                      <a:schemeClr val="accent6"/>
                    </a:solidFill>
                  </a:rPr>
                  <a:t>+ </a:t>
                </a:r>
                <a:r>
                  <a:rPr lang="en-US" sz="3000" dirty="0" smtClean="0"/>
                  <a:t>Always possible</a:t>
                </a:r>
              </a:p>
              <a:p>
                <a:pPr lvl="1"/>
                <a:r>
                  <a:rPr lang="en-US" sz="3000" b="1" dirty="0" smtClean="0">
                    <a:solidFill>
                      <a:srgbClr val="FF0000"/>
                    </a:solidFill>
                  </a:rPr>
                  <a:t>– </a:t>
                </a:r>
                <a:r>
                  <a:rPr lang="en-US" sz="3000" dirty="0" smtClean="0"/>
                  <a:t>Takes </a:t>
                </a:r>
                <a:r>
                  <a:rPr lang="en-US" sz="3000" b="1" dirty="0" smtClean="0"/>
                  <a:t>AGES </a:t>
                </a:r>
                <a:r>
                  <a:rPr lang="en-US" sz="3000" dirty="0" smtClean="0"/>
                  <a:t>if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</a:rPr>
                      <m:t>𝑘</m:t>
                    </m:r>
                    <m:r>
                      <a:rPr lang="en-US" sz="3000" b="0" i="1" smtClean="0">
                        <a:latin typeface="Cambria Math" charset="0"/>
                      </a:rPr>
                      <m:t>&gt;10</m:t>
                    </m:r>
                  </m:oMath>
                </a14:m>
                <a:endParaRPr lang="en-US" sz="3000" dirty="0" smtClean="0"/>
              </a:p>
              <a:p>
                <a:pPr lvl="1"/>
                <a:endParaRPr lang="en-US" sz="3000" b="1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86175"/>
                <a:ext cx="10320338" cy="3323987"/>
              </a:xfrm>
              <a:prstGeom prst="rect">
                <a:avLst/>
              </a:prstGeom>
              <a:blipFill rotWithShape="0">
                <a:blip r:embed="rId3"/>
                <a:stretch>
                  <a:fillRect l="-1241" t="-2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156221"/>
            <a:ext cx="3166268" cy="306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7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can’t compute posterior</a:t>
            </a:r>
            <a:r>
              <a:rPr lang="mr-IN" dirty="0" smtClean="0"/>
              <a:t>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982133" y="1690688"/>
                <a:ext cx="4741333" cy="1706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pHide m:val="on"/>
                          <m:ctrlPr>
                            <a:rPr lang="en-US" sz="40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sub>
                        <m:sup/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1" i="0" smtClean="0">
                              <a:latin typeface="Cambria Math" charset="0"/>
                            </a:rPr>
                            <m:t>𝐱</m:t>
                          </m:r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sz="40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000" b="1" i="1" smtClean="0">
                          <a:latin typeface="Cambria Math" charset="0"/>
                        </a:rPr>
                        <m:t>𝒛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33" y="1690688"/>
                <a:ext cx="4741333" cy="17066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982133" y="1811867"/>
            <a:ext cx="4741333" cy="158550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82133" y="1811867"/>
            <a:ext cx="4741333" cy="158550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19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can’t compute posterior</a:t>
            </a:r>
            <a:r>
              <a:rPr lang="mr-IN" dirty="0" smtClean="0"/>
              <a:t>…</a:t>
            </a:r>
            <a:r>
              <a:rPr lang="en-US" dirty="0" smtClean="0"/>
              <a:t> Approximate it!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982133" y="1690688"/>
                <a:ext cx="4741333" cy="1706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pHide m:val="on"/>
                          <m:ctrlPr>
                            <a:rPr lang="en-US" sz="40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sub>
                        <m:sup/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1" i="0" smtClean="0">
                              <a:latin typeface="Cambria Math" charset="0"/>
                            </a:rPr>
                            <m:t>𝐱</m:t>
                          </m:r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sz="40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000" b="1" i="1" smtClean="0">
                          <a:latin typeface="Cambria Math" charset="0"/>
                        </a:rPr>
                        <m:t>𝒛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33" y="1690688"/>
                <a:ext cx="4741333" cy="17066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982133" y="1811867"/>
            <a:ext cx="4741333" cy="158550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82133" y="1811867"/>
            <a:ext cx="4741333" cy="158550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7298267" y="2236254"/>
                <a:ext cx="34009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charset="0"/>
                        </a:rPr>
                        <m:t>𝑞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latin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4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267" y="2236254"/>
                <a:ext cx="3400995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959601" y="3810000"/>
                <a:ext cx="4394200" cy="1516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𝑞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3000" dirty="0" smtClean="0"/>
                  <a:t> – easy to work with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3000" dirty="0" smtClean="0"/>
                  <a:t> – true posterior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0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01" y="3810000"/>
                <a:ext cx="4394200" cy="1516184"/>
              </a:xfrm>
              <a:prstGeom prst="rect">
                <a:avLst/>
              </a:prstGeom>
              <a:blipFill rotWithShape="0">
                <a:blip r:embed="rId4"/>
                <a:stretch>
                  <a:fillRect t="-3614" r="-2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01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Two ideas how to approximate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0" smtClean="0">
                            <a:latin typeface="Cambria Math" charset="0"/>
                          </a:rPr>
                          <m:t>𝐳</m:t>
                        </m:r>
                        <m:r>
                          <a:rPr lang="en-US" sz="4000" i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40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38200" y="1930400"/>
                <a:ext cx="10515600" cy="2525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3000" dirty="0" smtClean="0">
                    <a:solidFill>
                      <a:schemeClr val="bg2"/>
                    </a:solidFill>
                  </a:rPr>
                  <a:t>MCMC – Markov Chain Monte Carlo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i="1" dirty="0" smtClean="0">
                    <a:solidFill>
                      <a:schemeClr val="bg2"/>
                    </a:solidFill>
                  </a:rPr>
                  <a:t>Idea: </a:t>
                </a:r>
                <a:r>
                  <a:rPr lang="en-US" sz="2400" dirty="0" smtClean="0">
                    <a:solidFill>
                      <a:schemeClr val="bg2"/>
                    </a:solidFill>
                  </a:rPr>
                  <a:t>Sample a lot of stuff that looks like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chemeClr val="bg2"/>
                            </a:solidFill>
                            <a:latin typeface="Cambria Math" charset="0"/>
                          </a:rPr>
                          <m:t>𝐳</m:t>
                        </m:r>
                        <m:r>
                          <a:rPr lang="en-US" sz="2400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2400" b="1" i="1" smtClean="0">
                            <a:solidFill>
                              <a:schemeClr val="bg2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bg2"/>
                    </a:solidFill>
                  </a:rPr>
                  <a:t> somehow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i="1" dirty="0" smtClean="0">
                    <a:solidFill>
                      <a:schemeClr val="bg2"/>
                    </a:solidFill>
                  </a:rPr>
                  <a:t>Examples: </a:t>
                </a:r>
                <a:r>
                  <a:rPr lang="en-US" sz="2400" dirty="0" smtClean="0">
                    <a:solidFill>
                      <a:schemeClr val="bg2"/>
                    </a:solidFill>
                  </a:rPr>
                  <a:t>Metropolis-Hastings, Gibbs sampling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3000" dirty="0" smtClean="0">
                    <a:solidFill>
                      <a:schemeClr val="bg2"/>
                    </a:solidFill>
                  </a:rPr>
                  <a:t>VI – </a:t>
                </a:r>
                <a:r>
                  <a:rPr lang="en-US" sz="3000" dirty="0" err="1" smtClean="0">
                    <a:solidFill>
                      <a:schemeClr val="bg2"/>
                    </a:solidFill>
                  </a:rPr>
                  <a:t>Variational</a:t>
                </a:r>
                <a:r>
                  <a:rPr lang="en-US" sz="3000" dirty="0" smtClean="0">
                    <a:solidFill>
                      <a:schemeClr val="bg2"/>
                    </a:solidFill>
                  </a:rPr>
                  <a:t> Inference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i="1" dirty="0" smtClean="0">
                    <a:solidFill>
                      <a:schemeClr val="bg2"/>
                    </a:solidFill>
                  </a:rPr>
                  <a:t>Idea: </a:t>
                </a:r>
                <a:r>
                  <a:rPr lang="en-US" sz="2400" dirty="0" smtClean="0">
                    <a:solidFill>
                      <a:schemeClr val="bg2"/>
                    </a:solidFill>
                  </a:rPr>
                  <a:t>Find the best approximation in some parametric family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</m:oMath>
                </a14:m>
                <a:endParaRPr lang="en-US" sz="2400" dirty="0" smtClean="0">
                  <a:solidFill>
                    <a:schemeClr val="bg2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i="1" dirty="0" smtClean="0">
                    <a:solidFill>
                      <a:schemeClr val="bg2"/>
                    </a:solidFill>
                  </a:rPr>
                  <a:t>Examples: </a:t>
                </a:r>
                <a:r>
                  <a:rPr lang="en-US" sz="2400" dirty="0" smtClean="0">
                    <a:solidFill>
                      <a:schemeClr val="bg2"/>
                    </a:solidFill>
                  </a:rPr>
                  <a:t>Mean-Field, SGVB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0400"/>
                <a:ext cx="10515600" cy="2525884"/>
              </a:xfrm>
              <a:prstGeom prst="rect">
                <a:avLst/>
              </a:prstGeom>
              <a:blipFill rotWithShape="0">
                <a:blip r:embed="rId3"/>
                <a:stretch>
                  <a:fillRect l="-1217" t="-2899" b="-4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27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Two ideas how to approximate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0" smtClean="0">
                            <a:latin typeface="Cambria Math" charset="0"/>
                          </a:rPr>
                          <m:t>𝐳</m:t>
                        </m:r>
                        <m:r>
                          <a:rPr lang="en-US" sz="4000" i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40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38200" y="1930400"/>
                <a:ext cx="10515600" cy="2525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3000" dirty="0" smtClean="0"/>
                  <a:t>MCMC – Markov Chain Monte Carlo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i="1" dirty="0" smtClean="0"/>
                  <a:t>Idea: </a:t>
                </a:r>
                <a:r>
                  <a:rPr lang="en-US" sz="2400" dirty="0" smtClean="0"/>
                  <a:t>Sample a lot of stuff that looks like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charset="0"/>
                          </a:rPr>
                          <m:t>𝐳</m:t>
                        </m:r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24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 smtClean="0"/>
                  <a:t> somehow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i="1" dirty="0" smtClean="0"/>
                  <a:t>Examples: </a:t>
                </a:r>
                <a:r>
                  <a:rPr lang="en-US" sz="2400" dirty="0" smtClean="0"/>
                  <a:t>Metropolis-Hastings, Gibbs sampling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3000" dirty="0" smtClean="0">
                    <a:solidFill>
                      <a:schemeClr val="bg2"/>
                    </a:solidFill>
                  </a:rPr>
                  <a:t>VI – </a:t>
                </a:r>
                <a:r>
                  <a:rPr lang="en-US" sz="3000" dirty="0" err="1" smtClean="0">
                    <a:solidFill>
                      <a:schemeClr val="bg2"/>
                    </a:solidFill>
                  </a:rPr>
                  <a:t>Variational</a:t>
                </a:r>
                <a:r>
                  <a:rPr lang="en-US" sz="3000" dirty="0" smtClean="0">
                    <a:solidFill>
                      <a:schemeClr val="bg2"/>
                    </a:solidFill>
                  </a:rPr>
                  <a:t> Inference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i="1" dirty="0" smtClean="0">
                    <a:solidFill>
                      <a:schemeClr val="bg2"/>
                    </a:solidFill>
                  </a:rPr>
                  <a:t>Idea: </a:t>
                </a:r>
                <a:r>
                  <a:rPr lang="en-US" sz="2400" dirty="0" smtClean="0">
                    <a:solidFill>
                      <a:schemeClr val="bg2"/>
                    </a:solidFill>
                  </a:rPr>
                  <a:t>Find the best approximation in some parametric family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</m:oMath>
                </a14:m>
                <a:endParaRPr lang="en-US" sz="2400" dirty="0" smtClean="0">
                  <a:solidFill>
                    <a:schemeClr val="bg2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i="1" dirty="0" smtClean="0">
                    <a:solidFill>
                      <a:schemeClr val="bg2"/>
                    </a:solidFill>
                  </a:rPr>
                  <a:t>Examples: </a:t>
                </a:r>
                <a:r>
                  <a:rPr lang="en-US" sz="2400" dirty="0" smtClean="0">
                    <a:solidFill>
                      <a:schemeClr val="bg2"/>
                    </a:solidFill>
                  </a:rPr>
                  <a:t>Mean-Field, SGVB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0400"/>
                <a:ext cx="10515600" cy="2525884"/>
              </a:xfrm>
              <a:prstGeom prst="rect">
                <a:avLst/>
              </a:prstGeom>
              <a:blipFill rotWithShape="0">
                <a:blip r:embed="rId3"/>
                <a:stretch>
                  <a:fillRect l="-1217" t="-2899" b="-4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9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Two ideas how to approximate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0" smtClean="0">
                            <a:latin typeface="Cambria Math" charset="0"/>
                          </a:rPr>
                          <m:t>𝐳</m:t>
                        </m:r>
                        <m:r>
                          <a:rPr lang="en-US" sz="4000" i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40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38200" y="1930400"/>
                <a:ext cx="10515600" cy="2525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3000" dirty="0" smtClean="0"/>
                  <a:t>MCMC – Markov Chain Monte Carlo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i="1" dirty="0" smtClean="0"/>
                  <a:t>Idea: </a:t>
                </a:r>
                <a:r>
                  <a:rPr lang="en-US" sz="2400" dirty="0" smtClean="0"/>
                  <a:t>Sample a lot of stuff that looks like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charset="0"/>
                          </a:rPr>
                          <m:t>𝐳</m:t>
                        </m:r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24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 smtClean="0"/>
                  <a:t> somehow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i="1" dirty="0" smtClean="0"/>
                  <a:t>Examples: </a:t>
                </a:r>
                <a:r>
                  <a:rPr lang="en-US" sz="2400" dirty="0" smtClean="0"/>
                  <a:t>Metropolis-Hastings, Gibbs sampling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3000" dirty="0" smtClean="0">
                    <a:solidFill>
                      <a:schemeClr val="tx1"/>
                    </a:solidFill>
                  </a:rPr>
                  <a:t>VI – </a:t>
                </a:r>
                <a:r>
                  <a:rPr lang="en-US" sz="3000" dirty="0" err="1" smtClean="0">
                    <a:solidFill>
                      <a:schemeClr val="tx1"/>
                    </a:solidFill>
                  </a:rPr>
                  <a:t>Variational</a:t>
                </a:r>
                <a:r>
                  <a:rPr lang="en-US" sz="3000" dirty="0" smtClean="0">
                    <a:solidFill>
                      <a:schemeClr val="tx1"/>
                    </a:solidFill>
                  </a:rPr>
                  <a:t> Inference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i="1" dirty="0" smtClean="0">
                    <a:solidFill>
                      <a:schemeClr val="tx1"/>
                    </a:solidFill>
                  </a:rPr>
                  <a:t>Idea: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Find the best approximation in some parametric family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i="1" dirty="0" smtClean="0">
                    <a:solidFill>
                      <a:schemeClr val="tx1"/>
                    </a:solidFill>
                  </a:rPr>
                  <a:t>Examples: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Mean-Field,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SGVB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0400"/>
                <a:ext cx="10515600" cy="2525884"/>
              </a:xfrm>
              <a:prstGeom prst="rect">
                <a:avLst/>
              </a:prstGeom>
              <a:blipFill rotWithShape="0">
                <a:blip r:embed="rId3"/>
                <a:stretch>
                  <a:fillRect l="-1217" t="-2899" b="-4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3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Two ideas how to approximate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1" i="0" smtClean="0">
                            <a:latin typeface="Cambria Math" charset="0"/>
                          </a:rPr>
                          <m:t>𝐳</m:t>
                        </m:r>
                        <m:r>
                          <a:rPr lang="en-US" sz="4000" i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40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38200" y="1964267"/>
                <a:ext cx="10515600" cy="3018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3000" dirty="0" smtClean="0"/>
                  <a:t>MCMC </a:t>
                </a:r>
                <a:r>
                  <a:rPr lang="en-US" sz="3000" dirty="0" smtClean="0"/>
                  <a:t>– Markov Chain Monte Carlo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i="1" dirty="0" smtClean="0"/>
                  <a:t>Idea: </a:t>
                </a:r>
                <a:r>
                  <a:rPr lang="en-US" sz="2400" dirty="0" smtClean="0"/>
                  <a:t>Sample a lot of stuff that looks like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charset="0"/>
                          </a:rPr>
                          <m:t>𝐳</m:t>
                        </m:r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24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i="1" u="sng" dirty="0" smtClean="0"/>
                  <a:t>somehow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i="1" dirty="0" smtClean="0"/>
                  <a:t>Examples: </a:t>
                </a:r>
                <a:r>
                  <a:rPr lang="en-US" sz="2400" dirty="0" smtClean="0"/>
                  <a:t>Metropolis-Hastings, Gibbs sampling</a:t>
                </a:r>
                <a:endParaRPr lang="en-US" sz="24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3000" dirty="0" smtClean="0">
                    <a:solidFill>
                      <a:schemeClr val="tx1"/>
                    </a:solidFill>
                  </a:rPr>
                  <a:t>VI – </a:t>
                </a:r>
                <a:r>
                  <a:rPr lang="en-US" sz="3000" dirty="0" err="1" smtClean="0">
                    <a:solidFill>
                      <a:schemeClr val="tx1"/>
                    </a:solidFill>
                  </a:rPr>
                  <a:t>Variational</a:t>
                </a:r>
                <a:r>
                  <a:rPr lang="en-US" sz="3000" dirty="0" smtClean="0">
                    <a:solidFill>
                      <a:schemeClr val="tx1"/>
                    </a:solidFill>
                  </a:rPr>
                  <a:t> Inference</a:t>
                </a:r>
                <a:endParaRPr lang="en-US" sz="3000" dirty="0" smtClean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i="1" dirty="0" smtClean="0">
                    <a:solidFill>
                      <a:schemeClr val="tx1"/>
                    </a:solidFill>
                  </a:rPr>
                  <a:t>Idea: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Find </a:t>
                </a:r>
                <a:r>
                  <a:rPr lang="en-US" sz="2400" i="1" u="sng" dirty="0" smtClean="0">
                    <a:solidFill>
                      <a:schemeClr val="tx1"/>
                    </a:solidFill>
                  </a:rPr>
                  <a:t>the</a:t>
                </a:r>
                <a:r>
                  <a:rPr lang="en-US" sz="2400" u="sng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i="1" u="sng" dirty="0" smtClean="0">
                    <a:solidFill>
                      <a:schemeClr val="tx1"/>
                    </a:solidFill>
                  </a:rPr>
                  <a:t>best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approximation in some parametric family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i="1" dirty="0" smtClean="0">
                    <a:solidFill>
                      <a:schemeClr val="tx1"/>
                    </a:solidFill>
                  </a:rPr>
                  <a:t>Examples</a:t>
                </a:r>
                <a:r>
                  <a:rPr lang="en-US" sz="2400" i="1" dirty="0" smtClean="0">
                    <a:solidFill>
                      <a:schemeClr val="tx1"/>
                    </a:solidFill>
                  </a:rPr>
                  <a:t>: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Mean-Field, SGVB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3000" dirty="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64267"/>
                <a:ext cx="10515600" cy="3018327"/>
              </a:xfrm>
              <a:prstGeom prst="rect">
                <a:avLst/>
              </a:prstGeom>
              <a:blipFill rotWithShape="0">
                <a:blip r:embed="rId3"/>
                <a:stretch>
                  <a:fillRect l="-1217" t="-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02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evaluate quality of approximation?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13C5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solidFill>
                                <a:srgbClr val="0013C5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13C5"/>
                              </a:solidFill>
                              <a:latin typeface="Cambria Math" charset="0"/>
                            </a:rPr>
                            <m:t>𝒛</m:t>
                          </m:r>
                          <m:r>
                            <a:rPr lang="en-US" b="1" i="1" smtClean="0">
                              <a:solidFill>
                                <a:srgbClr val="0013C5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13C5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13C5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rgbClr val="0013C5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13C5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 rotWithShape="0">
                <a:blip r:embed="rId2"/>
                <a:stretch>
                  <a:fillRect t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67" y="2798812"/>
            <a:ext cx="4762500" cy="36729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0" y="2798812"/>
            <a:ext cx="4701795" cy="367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2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Models. 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8467" y="1922488"/>
            <a:ext cx="355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smtClean="0"/>
              <a:t>What I cannot create, I do not understand.</a:t>
            </a: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98590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evaluate quality of approximation?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Kullback-Leibler divergence: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is-I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mr-I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  <m:r>
                                    <a:rPr lang="en-US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38200" y="4229100"/>
                <a:ext cx="10515600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𝐾𝐿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∥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≥0</m:t>
                    </m:r>
                  </m:oMath>
                </a14:m>
                <a:endParaRPr lang="en-US" sz="2800" dirty="0" smtClean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𝐾𝐿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∥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⇔</m:t>
                    </m:r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800" dirty="0" smtClean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𝐾𝐿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∥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ru-RU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800" b="0" i="1" smtClean="0">
                        <a:latin typeface="Cambria Math" charset="0"/>
                      </a:rPr>
                      <m:t>𝐾𝐿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∥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 smtClean="0"/>
              </a:p>
              <a:p>
                <a:pPr marL="285750" indent="-285750">
                  <a:buFont typeface="Arial" charset="0"/>
                  <a:buChar char="•"/>
                </a:pPr>
                <a:endParaRPr lang="en-US" sz="3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29100"/>
                <a:ext cx="10515600" cy="18466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67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evaluate quality of approximation?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err="1" smtClean="0"/>
                  <a:t>Kullback-Leibler</a:t>
                </a:r>
                <a:r>
                  <a:rPr lang="en-US" dirty="0" smtClean="0"/>
                  <a:t> divergence: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𝒛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  <m:r>
                                <a:rPr lang="en-US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lang="en-US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is-I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mr-I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  <m:r>
                                    <a:rPr lang="en-US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r>
                                    <a:rPr lang="en-US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27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ELBO: Evidence Lower Bound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6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ELBO: Evidence Lower Bound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~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dirty="0" smtClean="0"/>
                  <a:t> // we integrate over z here.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charset="0"/>
                          </a:rPr>
                          <m:t>𝒛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𝒛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𝒛</m:t>
                        </m:r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n-US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79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ELBO: Evidence Lower Bound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charset="0"/>
                            </a:rPr>
                            <m:t>                 </m:t>
                          </m:r>
                          <m:r>
                            <a:rPr lang="en-US" b="0" i="0" smtClean="0">
                              <a:latin typeface="Cambria Math" charset="0"/>
                            </a:rPr>
                            <m:t>= 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|</m:t>
                                      </m:r>
                                      <m:r>
                                        <a:rPr lang="en-US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𝒙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mr-I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𝑞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𝑞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fName>
                            <m:e/>
                          </m:func>
                        </m:e>
                      </m:func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662058" y="2367642"/>
                <a:ext cx="3853542" cy="778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800" dirty="0" smtClean="0"/>
                  <a:t>//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charset="0"/>
                          </a:rPr>
                          <m:t>𝒛</m:t>
                        </m:r>
                      </m:e>
                      <m:e>
                        <m:r>
                          <a:rPr lang="en-US" sz="28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1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sz="2800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800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sz="2800" b="1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800" b="1" i="1" smtClean="0">
                            <a:latin typeface="Cambria Math" charset="0"/>
                          </a:rPr>
                          <m:t>𝒛</m:t>
                        </m:r>
                        <m:r>
                          <a:rPr lang="en-US" sz="2800" b="1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800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58" y="2367642"/>
                <a:ext cx="3853542" cy="778675"/>
              </a:xfrm>
              <a:prstGeom prst="rect">
                <a:avLst/>
              </a:prstGeom>
              <a:blipFill rotWithShape="0">
                <a:blip r:embed="rId3"/>
                <a:stretch>
                  <a:fillRect l="-3323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26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ELBO: Evidence Lower Bound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charset="0"/>
                            </a:rPr>
                            <m:t>                 </m:t>
                          </m:r>
                          <m:r>
                            <a:rPr lang="en-US" b="0" i="0" smtClean="0">
                              <a:latin typeface="Cambria Math" charset="0"/>
                            </a:rPr>
                            <m:t>= 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|</m:t>
                                      </m:r>
                                      <m:r>
                                        <a:rPr lang="en-US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𝒙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mr-I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𝑞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𝑞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charset="0"/>
                            </a:rPr>
                            <m:t>                 </m:t>
                          </m:r>
                          <m:r>
                            <a:rPr lang="en-US" b="0" i="0" smtClean="0">
                              <a:latin typeface="Cambria Math" charset="0"/>
                            </a:rPr>
                            <m:t>= 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  <m:f>
                                    <m:fPr>
                                      <m:ctrlPr>
                                        <a:rPr lang="mr-I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𝑞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  <m:e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mr-IN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𝒛</m:t>
                                          </m:r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𝒛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fName>
                            <m:e/>
                          </m:func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 smtClean="0"/>
                  <a:t>	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3905204" y="2289999"/>
            <a:ext cx="2007241" cy="1045373"/>
          </a:xfrm>
          <a:custGeom>
            <a:avLst/>
            <a:gdLst>
              <a:gd name="connsiteX0" fmla="*/ 291239 w 2007241"/>
              <a:gd name="connsiteY0" fmla="*/ 44987 h 1045373"/>
              <a:gd name="connsiteX1" fmla="*/ 62639 w 2007241"/>
              <a:gd name="connsiteY1" fmla="*/ 502187 h 1045373"/>
              <a:gd name="connsiteX2" fmla="*/ 1254625 w 2007241"/>
              <a:gd name="connsiteY2" fmla="*/ 518515 h 1045373"/>
              <a:gd name="connsiteX3" fmla="*/ 1172982 w 2007241"/>
              <a:gd name="connsiteY3" fmla="*/ 1008372 h 1045373"/>
              <a:gd name="connsiteX4" fmla="*/ 1924096 w 2007241"/>
              <a:gd name="connsiteY4" fmla="*/ 959387 h 1045373"/>
              <a:gd name="connsiteX5" fmla="*/ 1907767 w 2007241"/>
              <a:gd name="connsiteY5" fmla="*/ 551172 h 1045373"/>
              <a:gd name="connsiteX6" fmla="*/ 1205639 w 2007241"/>
              <a:gd name="connsiteY6" fmla="*/ 453201 h 1045373"/>
              <a:gd name="connsiteX7" fmla="*/ 1352596 w 2007241"/>
              <a:gd name="connsiteY7" fmla="*/ 61315 h 1045373"/>
              <a:gd name="connsiteX8" fmla="*/ 291239 w 2007241"/>
              <a:gd name="connsiteY8" fmla="*/ 44987 h 1045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7241" h="1045373">
                <a:moveTo>
                  <a:pt x="291239" y="44987"/>
                </a:moveTo>
                <a:cubicBezTo>
                  <a:pt x="76246" y="118466"/>
                  <a:pt x="-97925" y="423266"/>
                  <a:pt x="62639" y="502187"/>
                </a:cubicBezTo>
                <a:cubicBezTo>
                  <a:pt x="223203" y="581108"/>
                  <a:pt x="1069568" y="434151"/>
                  <a:pt x="1254625" y="518515"/>
                </a:cubicBezTo>
                <a:cubicBezTo>
                  <a:pt x="1439682" y="602879"/>
                  <a:pt x="1061404" y="934893"/>
                  <a:pt x="1172982" y="1008372"/>
                </a:cubicBezTo>
                <a:cubicBezTo>
                  <a:pt x="1284560" y="1081851"/>
                  <a:pt x="1801632" y="1035587"/>
                  <a:pt x="1924096" y="959387"/>
                </a:cubicBezTo>
                <a:cubicBezTo>
                  <a:pt x="2046560" y="883187"/>
                  <a:pt x="2027510" y="635536"/>
                  <a:pt x="1907767" y="551172"/>
                </a:cubicBezTo>
                <a:cubicBezTo>
                  <a:pt x="1788024" y="466808"/>
                  <a:pt x="1298167" y="534844"/>
                  <a:pt x="1205639" y="453201"/>
                </a:cubicBezTo>
                <a:cubicBezTo>
                  <a:pt x="1113111" y="371558"/>
                  <a:pt x="1507718" y="126629"/>
                  <a:pt x="1352596" y="61315"/>
                </a:cubicBezTo>
                <a:cubicBezTo>
                  <a:pt x="1197475" y="-3999"/>
                  <a:pt x="506232" y="-28492"/>
                  <a:pt x="291239" y="44987"/>
                </a:cubicBezTo>
                <a:close/>
              </a:path>
            </a:pathLst>
          </a:custGeom>
          <a:noFill/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7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ELBO: Evidence Lower Bound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charset="0"/>
                            </a:rPr>
                            <m:t>                 </m:t>
                          </m:r>
                          <m:r>
                            <a:rPr lang="en-US" b="0" i="0" smtClean="0">
                              <a:latin typeface="Cambria Math" charset="0"/>
                            </a:rPr>
                            <m:t>= 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|</m:t>
                                      </m:r>
                                      <m:r>
                                        <a:rPr lang="en-US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𝒙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mr-I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𝑞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𝑞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charset="0"/>
                            </a:rPr>
                            <m:t>                 </m:t>
                          </m:r>
                          <m:r>
                            <a:rPr lang="en-US" b="0" i="0" smtClean="0">
                              <a:latin typeface="Cambria Math" charset="0"/>
                            </a:rPr>
                            <m:t>= 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  <m:f>
                                    <m:fPr>
                                      <m:ctrlPr>
                                        <a:rPr lang="mr-I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𝑞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  <m:e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mr-IN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𝒛</m:t>
                                          </m:r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𝒛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charset="0"/>
                          </a:rPr>
                          <m:t>                 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= 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𝐾𝐿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𝒛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~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𝒙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 </m:t>
                                    </m:r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𝒛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	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23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ELBO: Evidence Lower Bound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charset="0"/>
                            </a:rPr>
                            <m:t>                 </m:t>
                          </m:r>
                          <m:r>
                            <a:rPr lang="en-US" b="0" i="0" smtClean="0">
                              <a:latin typeface="Cambria Math" charset="0"/>
                            </a:rPr>
                            <m:t>= 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|</m:t>
                                      </m:r>
                                      <m:r>
                                        <a:rPr lang="en-US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𝒙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mr-I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𝑞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𝑞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charset="0"/>
                            </a:rPr>
                            <m:t>                 </m:t>
                          </m:r>
                          <m:r>
                            <a:rPr lang="en-US" b="0" i="0" smtClean="0">
                              <a:latin typeface="Cambria Math" charset="0"/>
                            </a:rPr>
                            <m:t>= 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  <m:f>
                                    <m:fPr>
                                      <m:ctrlPr>
                                        <a:rPr lang="mr-I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𝑞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  <m:e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mr-IN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𝒛</m:t>
                                          </m:r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𝒛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charset="0"/>
                          </a:rPr>
                          <m:t>                 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= 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𝐾𝐿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𝒛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~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𝒙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 </m:t>
                                    </m:r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𝒛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	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368144" y="4914900"/>
                <a:ext cx="313508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𝑞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44" y="4914900"/>
                <a:ext cx="3135086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522183" y="4914900"/>
                <a:ext cx="87985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183" y="4914900"/>
                <a:ext cx="879856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76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ELBO: Evidence Lower Bound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8283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𝒛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</m:d>
                      <m:r>
                        <a:rPr lang="is-I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lim>
                          </m:limLow>
                        </m:fName>
                        <m:e/>
                      </m:func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⇔</m:t>
                      </m:r>
                      <m:r>
                        <a:rPr lang="en-US" b="0" i="1" smtClean="0">
                          <a:latin typeface="Cambria Math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𝒛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is-I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8283"/>
                <a:ext cx="10515600" cy="435133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0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ELBO: Evidence Lower Bound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8283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𝒛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</m:d>
                      <m:r>
                        <a:rPr lang="is-I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lim>
                          </m:limLow>
                        </m:fName>
                        <m:e/>
                      </m:func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⇔</m:t>
                      </m:r>
                      <m:r>
                        <a:rPr lang="en-US" b="0" i="1" smtClean="0">
                          <a:latin typeface="Cambria Math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𝒛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is-I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Let’s maximize ELBO instead of minimizing KL!</a:t>
                </a:r>
              </a:p>
              <a:p>
                <a:r>
                  <a:rPr lang="en-US" dirty="0" smtClean="0"/>
                  <a:t>Now we don’t need to know how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looks like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8283"/>
                <a:ext cx="10515600" cy="4351338"/>
              </a:xfrm>
              <a:blipFill rotWithShape="0"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90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Models. Why?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8467" y="1922488"/>
            <a:ext cx="3555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smtClean="0"/>
              <a:t>What I cannot create, I do not understand.</a:t>
            </a:r>
          </a:p>
          <a:p>
            <a:r>
              <a:rPr lang="en-US" sz="3000" i="1" dirty="0" smtClean="0"/>
              <a:t>Richard Feynman</a:t>
            </a:r>
            <a:endParaRPr lang="en-US" sz="3000" i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7" y="1817904"/>
            <a:ext cx="3643096" cy="3643096"/>
          </a:xfrm>
        </p:spPr>
      </p:pic>
    </p:spTree>
    <p:extLst>
      <p:ext uri="{BB962C8B-B14F-4D97-AF65-F5344CB8AC3E}">
        <p14:creationId xmlns:p14="http://schemas.microsoft.com/office/powerpoint/2010/main" val="158021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ELBO: Evidence Lower Bound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8283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𝒛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</m:d>
                      <m:r>
                        <a:rPr lang="is-I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lim>
                          </m:limLow>
                        </m:fName>
                        <m:e/>
                      </m:func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⇔</m:t>
                      </m:r>
                      <m:r>
                        <a:rPr lang="en-US" b="0" i="1" smtClean="0">
                          <a:latin typeface="Cambria Math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𝒛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is-I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Let’s maximize ELBO instead of minimizing KL!</a:t>
                </a:r>
              </a:p>
              <a:p>
                <a:r>
                  <a:rPr lang="en-US" dirty="0" smtClean="0"/>
                  <a:t>Now we don’t need to know how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looks like</a:t>
                </a:r>
              </a:p>
              <a:p>
                <a:r>
                  <a:rPr lang="en-US" dirty="0" smtClean="0"/>
                  <a:t>Note 1: we can maximize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wrt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  <m:e>
                        <m:r>
                          <a:rPr lang="en-US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 smtClean="0"/>
                  <a:t> finding best model and making inference simultaneously!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8283"/>
                <a:ext cx="10515600" cy="4351338"/>
              </a:xfrm>
              <a:blipFill rotWithShape="0"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641521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21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ELBO: Evidence Lower Bound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8283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𝒛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</m:d>
                      <m:r>
                        <a:rPr lang="is-I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lim>
                          </m:limLow>
                        </m:fName>
                        <m:e/>
                      </m:func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⇔</m:t>
                      </m:r>
                      <m:r>
                        <a:rPr lang="en-US" b="0" i="1" smtClean="0">
                          <a:latin typeface="Cambria Math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𝒛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is-I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Let’s maximize ELBO instead of minimizing KL!</a:t>
                </a:r>
              </a:p>
              <a:p>
                <a:r>
                  <a:rPr lang="en-US" dirty="0" smtClean="0"/>
                  <a:t>Now we don’t need to know how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looks like</a:t>
                </a:r>
              </a:p>
              <a:p>
                <a:r>
                  <a:rPr lang="en-US" dirty="0" smtClean="0"/>
                  <a:t>Note 1: we can maximize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wrt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  <m:e>
                        <m:r>
                          <a:rPr lang="en-US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 smtClean="0"/>
                  <a:t> finding best model and making inference simultaneously!</a:t>
                </a:r>
              </a:p>
              <a:p>
                <a:r>
                  <a:rPr lang="en-US" dirty="0" smtClean="0"/>
                  <a:t>Note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can be parameterized as a function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0" i="0" smtClean="0">
                        <a:latin typeface="Cambria Math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  <m:r>
                      <a:rPr lang="en-US" b="1" i="1" smtClean="0">
                        <a:latin typeface="Cambria Math" charset="0"/>
                      </a:rPr>
                      <m:t>|</m:t>
                    </m:r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1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1" dirty="0" smtClean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8283"/>
                <a:ext cx="10515600" cy="4351338"/>
              </a:xfrm>
              <a:blipFill rotWithShape="0"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641521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15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Variational</a:t>
            </a:r>
            <a:r>
              <a:rPr lang="en-US" dirty="0" smtClean="0"/>
              <a:t> </a:t>
            </a:r>
            <a:r>
              <a:rPr lang="en-US" dirty="0" err="1" smtClean="0"/>
              <a:t>Autoencoder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41521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33852" y="1825625"/>
            <a:ext cx="9324295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93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Variational</a:t>
            </a:r>
            <a:r>
              <a:rPr lang="en-US" dirty="0" smtClean="0"/>
              <a:t> </a:t>
            </a:r>
            <a:r>
              <a:rPr lang="en-US" dirty="0" err="1" smtClean="0"/>
              <a:t>Autoencoder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41521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33852" y="1825625"/>
            <a:ext cx="9324295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471" y="4980215"/>
            <a:ext cx="1204104" cy="88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6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Variational</a:t>
            </a:r>
            <a:r>
              <a:rPr lang="en-US" dirty="0" smtClean="0"/>
              <a:t> </a:t>
            </a:r>
            <a:r>
              <a:rPr lang="en-US" dirty="0" err="1" smtClean="0"/>
              <a:t>Autoencoder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41521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33852" y="1825625"/>
            <a:ext cx="9324295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632" y="4985794"/>
            <a:ext cx="1204104" cy="8896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433852" y="5660089"/>
                <a:ext cx="3962688" cy="511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5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r>
                      <a:rPr lang="en-US" sz="2500" b="0" i="1" smtClean="0">
                        <a:latin typeface="Cambria Math" charset="0"/>
                      </a:rPr>
                      <m:t>(</m:t>
                    </m:r>
                    <m:r>
                      <a:rPr lang="en-US" sz="2500" b="1" i="1" smtClean="0">
                        <a:latin typeface="Cambria Math" charset="0"/>
                      </a:rPr>
                      <m:t>𝒛</m:t>
                    </m:r>
                    <m:r>
                      <a:rPr lang="en-US" sz="2500" b="1" i="1" smtClean="0">
                        <a:latin typeface="Cambria Math" charset="0"/>
                      </a:rPr>
                      <m:t>|</m:t>
                    </m:r>
                    <m:r>
                      <a:rPr lang="en-US" sz="2500" b="1" i="1" smtClean="0">
                        <a:latin typeface="Cambria Math" charset="0"/>
                      </a:rPr>
                      <m:t>𝒙</m:t>
                    </m:r>
                    <m:r>
                      <a:rPr lang="en-US" sz="2500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500" dirty="0" smtClean="0"/>
                  <a:t> =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sz="25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25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5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  <m:r>
                      <a:rPr lang="en-US" sz="25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5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5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500" dirty="0" smtClean="0"/>
                  <a:t>)</a:t>
                </a:r>
                <a:endParaRPr lang="en-US" sz="25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852" y="5660089"/>
                <a:ext cx="3962688" cy="511294"/>
              </a:xfrm>
              <a:prstGeom prst="rect">
                <a:avLst/>
              </a:prstGeom>
              <a:blipFill rotWithShape="0">
                <a:blip r:embed="rId4"/>
                <a:stretch>
                  <a:fillRect l="-462" t="-833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6024313" y="5694329"/>
                <a:ext cx="4086824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500" b="1" i="1" smtClean="0">
                            <a:latin typeface="Cambria Math" charset="0"/>
                          </a:rPr>
                          <m:t>𝒙</m:t>
                        </m:r>
                      </m:e>
                      <m:e>
                        <m:r>
                          <a:rPr lang="en-US" sz="25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sz="2500" b="1" i="1" smtClean="0">
                        <a:latin typeface="Cambria Math" charset="0"/>
                      </a:rPr>
                      <m:t>= </m:t>
                    </m:r>
                    <m:r>
                      <a:rPr lang="en-US" sz="25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sz="25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5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  <m:r>
                      <a:rPr lang="en-US" sz="25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5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2500" dirty="0" smtClean="0"/>
                  <a:t>)</a:t>
                </a:r>
                <a:endParaRPr lang="en-US" sz="25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313" y="5694329"/>
                <a:ext cx="4086824" cy="477054"/>
              </a:xfrm>
              <a:prstGeom prst="rect">
                <a:avLst/>
              </a:prstGeom>
              <a:blipFill rotWithShape="0">
                <a:blip r:embed="rId5"/>
                <a:stretch>
                  <a:fillRect l="-447" t="-105128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2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41521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33852" y="1788658"/>
            <a:ext cx="9324295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111" y="4820105"/>
            <a:ext cx="1204104" cy="8896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04706" y="622488"/>
                <a:ext cx="10583731" cy="1595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 </m:t>
                                  </m:r>
                                  <m:r>
                                    <a:rPr lang="en-US" sz="40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func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is-I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sz="4000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sz="4000" dirty="0" smtClean="0"/>
                  <a:t> </a:t>
                </a:r>
                <a:endParaRPr lang="en-US" sz="4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06" y="622488"/>
                <a:ext cx="10583731" cy="15951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095999" y="5709718"/>
                <a:ext cx="37562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𝒙</m:t>
                        </m:r>
                      </m:e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sz="2400" b="1" i="1" smtClean="0">
                        <a:latin typeface="Cambria Math" charset="0"/>
                      </a:rPr>
                      <m:t>= </m:t>
                    </m:r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 smtClean="0"/>
                  <a:t>)</a:t>
                </a:r>
                <a:endParaRPr lang="en-US" sz="25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709718"/>
                <a:ext cx="3756221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325" t="-105333" r="-1461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433852" y="5660089"/>
                <a:ext cx="3832844" cy="511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5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r>
                      <a:rPr lang="en-US" sz="2500" b="0" i="1" smtClean="0">
                        <a:latin typeface="Cambria Math" charset="0"/>
                      </a:rPr>
                      <m:t>(</m:t>
                    </m:r>
                    <m:r>
                      <a:rPr lang="en-US" sz="2500" b="1" i="1" smtClean="0">
                        <a:latin typeface="Cambria Math" charset="0"/>
                      </a:rPr>
                      <m:t>𝒛</m:t>
                    </m:r>
                    <m:r>
                      <a:rPr lang="en-US" sz="2500" b="1" i="1" smtClean="0">
                        <a:latin typeface="Cambria Math" charset="0"/>
                      </a:rPr>
                      <m:t>|</m:t>
                    </m:r>
                    <m:r>
                      <a:rPr lang="en-US" sz="2500" b="1" i="1" smtClean="0">
                        <a:latin typeface="Cambria Math" charset="0"/>
                      </a:rPr>
                      <m:t>𝒙</m:t>
                    </m:r>
                    <m:r>
                      <a:rPr lang="en-US" sz="2500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500" dirty="0" smtClean="0"/>
                  <a:t> =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sz="25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25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5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  <m:r>
                      <a:rPr lang="en-US" sz="25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5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5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2500" dirty="0" smtClean="0"/>
                  <a:t>)</a:t>
                </a:r>
                <a:endParaRPr lang="en-US" sz="25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852" y="5660089"/>
                <a:ext cx="3832844" cy="511294"/>
              </a:xfrm>
              <a:prstGeom prst="rect">
                <a:avLst/>
              </a:prstGeom>
              <a:blipFill rotWithShape="0">
                <a:blip r:embed="rId6"/>
                <a:stretch>
                  <a:fillRect l="-477" t="-8333" r="-159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72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41521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04706" y="622488"/>
                <a:ext cx="11120737" cy="1595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 </m:t>
                                  </m:r>
                                  <m:r>
                                    <a:rPr lang="en-US" sz="40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func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is-I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sz="4000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sz="4000" dirty="0" smtClean="0"/>
                  <a:t> </a:t>
                </a:r>
                <a:endParaRPr lang="en-US" sz="4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06" y="622488"/>
                <a:ext cx="11120737" cy="15951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095999" y="5709718"/>
                <a:ext cx="37562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𝒙</m:t>
                        </m:r>
                      </m:e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sz="2400" b="1" i="1" smtClean="0">
                        <a:latin typeface="Cambria Math" charset="0"/>
                      </a:rPr>
                      <m:t>= </m:t>
                    </m:r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 smtClean="0"/>
                  <a:t>)</a:t>
                </a:r>
                <a:endParaRPr lang="en-US" sz="25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709718"/>
                <a:ext cx="3756221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325" t="-105333" r="-1461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433852" y="5660089"/>
                <a:ext cx="3832844" cy="511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5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r>
                      <a:rPr lang="en-US" sz="2500" b="0" i="1" smtClean="0">
                        <a:latin typeface="Cambria Math" charset="0"/>
                      </a:rPr>
                      <m:t>(</m:t>
                    </m:r>
                    <m:r>
                      <a:rPr lang="en-US" sz="2500" b="1" i="1" smtClean="0">
                        <a:latin typeface="Cambria Math" charset="0"/>
                      </a:rPr>
                      <m:t>𝒛</m:t>
                    </m:r>
                    <m:r>
                      <a:rPr lang="en-US" sz="2500" b="1" i="1" smtClean="0">
                        <a:latin typeface="Cambria Math" charset="0"/>
                      </a:rPr>
                      <m:t>|</m:t>
                    </m:r>
                    <m:r>
                      <a:rPr lang="en-US" sz="2500" b="1" i="1" smtClean="0">
                        <a:latin typeface="Cambria Math" charset="0"/>
                      </a:rPr>
                      <m:t>𝒙</m:t>
                    </m:r>
                    <m:r>
                      <a:rPr lang="en-US" sz="2500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500" dirty="0" smtClean="0"/>
                  <a:t> =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sz="25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25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5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  <m:r>
                      <a:rPr lang="en-US" sz="25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5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5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2500" dirty="0" smtClean="0"/>
                  <a:t>)</a:t>
                </a:r>
                <a:endParaRPr lang="en-US" sz="25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852" y="5660089"/>
                <a:ext cx="3832844" cy="511294"/>
              </a:xfrm>
              <a:prstGeom prst="rect">
                <a:avLst/>
              </a:prstGeom>
              <a:blipFill rotWithShape="0">
                <a:blip r:embed="rId4"/>
                <a:stretch>
                  <a:fillRect l="-477" t="-8333" r="-159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704819" cy="57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</m:d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~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mr-IN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𝒙</m:t>
                                </m:r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</m:e>
                            </m:d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0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30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0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30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000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𝒛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𝜑</m:t>
                                </m:r>
                              </m:sub>
                            </m:sSub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30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  <m:r>
                              <a:rPr lang="en-US" sz="30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lang="en-US" sz="30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000" dirty="0" smtClean="0"/>
                  <a:t> </a:t>
                </a:r>
                <a:endParaRPr lang="en-US" sz="3000" dirty="0"/>
              </a:p>
            </p:txBody>
          </p:sp>
        </mc:Choice>
        <mc:Fallback>
          <p:sp>
            <p:nvSpPr>
              <p:cNvPr id="9" name="Content Placeholder 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704819" cy="5745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94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41521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04706" y="622488"/>
                <a:ext cx="11120737" cy="1595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 </m:t>
                                  </m:r>
                                  <m:r>
                                    <a:rPr lang="en-US" sz="40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func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is-I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sz="4000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sz="4000" dirty="0" smtClean="0"/>
                  <a:t> </a:t>
                </a:r>
                <a:endParaRPr lang="en-US" sz="4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06" y="622488"/>
                <a:ext cx="11120737" cy="15951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095999" y="5709718"/>
                <a:ext cx="37562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𝒙</m:t>
                        </m:r>
                      </m:e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sz="2400" b="1" i="1" smtClean="0">
                        <a:latin typeface="Cambria Math" charset="0"/>
                      </a:rPr>
                      <m:t>= </m:t>
                    </m:r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 smtClean="0"/>
                  <a:t>)</a:t>
                </a:r>
                <a:endParaRPr lang="en-US" sz="25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709718"/>
                <a:ext cx="3756221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325" t="-105333" r="-1461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433852" y="5660089"/>
                <a:ext cx="3832844" cy="511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5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r>
                      <a:rPr lang="en-US" sz="2500" b="0" i="1" smtClean="0">
                        <a:latin typeface="Cambria Math" charset="0"/>
                      </a:rPr>
                      <m:t>(</m:t>
                    </m:r>
                    <m:r>
                      <a:rPr lang="en-US" sz="2500" b="1" i="1" smtClean="0">
                        <a:latin typeface="Cambria Math" charset="0"/>
                      </a:rPr>
                      <m:t>𝒛</m:t>
                    </m:r>
                    <m:r>
                      <a:rPr lang="en-US" sz="2500" b="1" i="1" smtClean="0">
                        <a:latin typeface="Cambria Math" charset="0"/>
                      </a:rPr>
                      <m:t>|</m:t>
                    </m:r>
                    <m:r>
                      <a:rPr lang="en-US" sz="2500" b="1" i="1" smtClean="0">
                        <a:latin typeface="Cambria Math" charset="0"/>
                      </a:rPr>
                      <m:t>𝒙</m:t>
                    </m:r>
                    <m:r>
                      <a:rPr lang="en-US" sz="2500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500" dirty="0" smtClean="0"/>
                  <a:t> =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sz="25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25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5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  <m:r>
                      <a:rPr lang="en-US" sz="25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5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5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2500" dirty="0" smtClean="0"/>
                  <a:t>)</a:t>
                </a:r>
                <a:endParaRPr lang="en-US" sz="25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852" y="5660089"/>
                <a:ext cx="3832844" cy="511294"/>
              </a:xfrm>
              <a:prstGeom prst="rect">
                <a:avLst/>
              </a:prstGeom>
              <a:blipFill rotWithShape="0">
                <a:blip r:embed="rId4"/>
                <a:stretch>
                  <a:fillRect l="-477" t="-8333" r="-159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744462" cy="17288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r>
                                    <a:rPr lang="en-US" sz="30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  <m: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0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000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sub>
                              </m:sSub>
                              <m: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3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  <m:r>
                                <a:rPr lang="en-US" sz="3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lang="en-US" sz="3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ru-RU" sz="30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ru-RU" sz="3000" dirty="0" smtClean="0"/>
              </a:p>
              <a:p>
                <a:pPr marL="0" indent="0">
                  <a:buNone/>
                </a:pPr>
                <a:r>
                  <a:rPr lang="en-US" sz="3000" b="0" dirty="0" smtClean="0">
                    <a:ea typeface="Cambria Math" charset="0"/>
                    <a:cs typeface="Cambria Math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ru-RU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~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mr-IN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𝒙</m:t>
                                </m:r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~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mr-IN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𝜑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</m:e>
                              <m:e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func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</m:t>
                        </m:r>
                        <m:func>
                          <m:func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3000" dirty="0" smtClean="0"/>
              </a:p>
              <a:p>
                <a:pPr marL="0" indent="0">
                  <a:buNone/>
                </a:pPr>
                <a:r>
                  <a:rPr lang="en-US" sz="3000" dirty="0" smtClean="0"/>
                  <a:t>         </a:t>
                </a:r>
                <a:endParaRPr lang="en-US" sz="3000" dirty="0"/>
              </a:p>
            </p:txBody>
          </p:sp>
        </mc:Choice>
        <mc:Fallback>
          <p:sp>
            <p:nvSpPr>
              <p:cNvPr id="9" name="Content Placeholder 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744462" cy="172880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89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41521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04706" y="622488"/>
                <a:ext cx="11120737" cy="1595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 </m:t>
                                  </m:r>
                                  <m:r>
                                    <a:rPr lang="en-US" sz="40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func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is-I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sz="4000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sz="4000" dirty="0" smtClean="0"/>
                  <a:t> </a:t>
                </a:r>
                <a:endParaRPr lang="en-US" sz="4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06" y="622488"/>
                <a:ext cx="11120737" cy="15951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095999" y="5709718"/>
                <a:ext cx="37562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𝒙</m:t>
                        </m:r>
                      </m:e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sz="2400" b="1" i="1" smtClean="0">
                        <a:latin typeface="Cambria Math" charset="0"/>
                      </a:rPr>
                      <m:t>= </m:t>
                    </m:r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 smtClean="0"/>
                  <a:t>)</a:t>
                </a:r>
                <a:endParaRPr lang="en-US" sz="25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709718"/>
                <a:ext cx="3756221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325" t="-105333" r="-1461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433852" y="5660089"/>
                <a:ext cx="3832844" cy="511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5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r>
                      <a:rPr lang="en-US" sz="2500" b="0" i="1" smtClean="0">
                        <a:latin typeface="Cambria Math" charset="0"/>
                      </a:rPr>
                      <m:t>(</m:t>
                    </m:r>
                    <m:r>
                      <a:rPr lang="en-US" sz="2500" b="1" i="1" smtClean="0">
                        <a:latin typeface="Cambria Math" charset="0"/>
                      </a:rPr>
                      <m:t>𝒛</m:t>
                    </m:r>
                    <m:r>
                      <a:rPr lang="en-US" sz="2500" b="1" i="1" smtClean="0">
                        <a:latin typeface="Cambria Math" charset="0"/>
                      </a:rPr>
                      <m:t>|</m:t>
                    </m:r>
                    <m:r>
                      <a:rPr lang="en-US" sz="2500" b="1" i="1" smtClean="0">
                        <a:latin typeface="Cambria Math" charset="0"/>
                      </a:rPr>
                      <m:t>𝒙</m:t>
                    </m:r>
                    <m:r>
                      <a:rPr lang="en-US" sz="2500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500" dirty="0" smtClean="0"/>
                  <a:t> =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sz="25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25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5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  <m:r>
                      <a:rPr lang="en-US" sz="25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5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5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2500" dirty="0" smtClean="0"/>
                  <a:t>)</a:t>
                </a:r>
                <a:endParaRPr lang="en-US" sz="25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852" y="5660089"/>
                <a:ext cx="3832844" cy="511294"/>
              </a:xfrm>
              <a:prstGeom prst="rect">
                <a:avLst/>
              </a:prstGeom>
              <a:blipFill rotWithShape="0">
                <a:blip r:embed="rId4"/>
                <a:stretch>
                  <a:fillRect l="-477" t="-8333" r="-159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138288" cy="2478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r>
                                    <a:rPr lang="en-US" sz="30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  <m: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0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000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sub>
                              </m:sSub>
                              <m: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3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  <m:r>
                                <a:rPr lang="en-US" sz="3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lang="en-US" sz="3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ru-RU" sz="30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ru-RU" sz="3000" dirty="0" smtClean="0"/>
              </a:p>
              <a:p>
                <a:pPr marL="0" indent="0">
                  <a:buNone/>
                </a:pPr>
                <a:r>
                  <a:rPr lang="en-US" sz="3000" b="0" dirty="0" smtClean="0">
                    <a:ea typeface="Cambria Math" charset="0"/>
                    <a:cs typeface="Cambria Math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ru-RU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~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mr-IN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𝒙</m:t>
                                </m:r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~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mr-IN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𝜑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</m:e>
                              <m:e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func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</m:t>
                        </m:r>
                        <m:func>
                          <m:func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endParaRPr lang="en-US" sz="3000" dirty="0" smtClean="0"/>
              </a:p>
              <a:p>
                <a:pPr marL="0" indent="0">
                  <a:buNone/>
                </a:pPr>
                <a:r>
                  <a:rPr lang="en-US" sz="3000" dirty="0" smtClean="0"/>
                  <a:t>        </a:t>
                </a:r>
                <a:r>
                  <a:rPr lang="en-US" sz="3000" dirty="0" smtClean="0"/>
                  <a:t> </a:t>
                </a:r>
                <a14:m>
                  <m:oMath xmlns:m="http://schemas.openxmlformats.org/officeDocument/2006/math">
                    <m:r>
                      <a:rPr lang="ru-RU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~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mr-IN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𝒙</m:t>
                                </m:r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000" b="0" i="1" smtClean="0">
                        <a:latin typeface="Cambria Math" charset="0"/>
                      </a:rPr>
                      <m:t>𝐾𝐿</m:t>
                    </m:r>
                    <m:d>
                      <m:dPr>
                        <m:ctrlPr>
                          <a:rPr lang="en-US" sz="30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𝜑</m:t>
                            </m:r>
                          </m:sub>
                        </m:sSub>
                        <m:d>
                          <m:d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30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  <m:e>
                            <m:r>
                              <a:rPr lang="en-US" sz="30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∥</m:t>
                        </m:r>
                        <m:sSub>
                          <m:sSub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30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</m:d>
                      </m:e>
                    </m:d>
                  </m:oMath>
                </a14:m>
                <a:endParaRPr lang="en-US" sz="3000" dirty="0" smtClean="0"/>
              </a:p>
              <a:p>
                <a:pPr marL="0" indent="0">
                  <a:buNone/>
                </a:pPr>
                <a:r>
                  <a:rPr lang="en-US" sz="3000" dirty="0" smtClean="0"/>
                  <a:t> </a:t>
                </a:r>
                <a:endParaRPr lang="en-US" sz="3000" dirty="0"/>
              </a:p>
            </p:txBody>
          </p:sp>
        </mc:Choice>
        <mc:Fallback>
          <p:sp>
            <p:nvSpPr>
              <p:cNvPr id="9" name="Content Placeholder 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138288" cy="24788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98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41521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04706" y="622488"/>
                <a:ext cx="11120737" cy="1595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 </m:t>
                                  </m:r>
                                  <m:r>
                                    <a:rPr lang="en-US" sz="40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func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is-I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sz="4000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sz="4000" dirty="0" smtClean="0"/>
                  <a:t> </a:t>
                </a:r>
                <a:endParaRPr lang="en-US" sz="4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06" y="622488"/>
                <a:ext cx="11120737" cy="15951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095999" y="5709718"/>
                <a:ext cx="37562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𝒙</m:t>
                        </m:r>
                      </m:e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sz="2400" b="1" i="1" smtClean="0">
                        <a:latin typeface="Cambria Math" charset="0"/>
                      </a:rPr>
                      <m:t>= </m:t>
                    </m:r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 smtClean="0"/>
                  <a:t>)</a:t>
                </a:r>
                <a:endParaRPr lang="en-US" sz="25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709718"/>
                <a:ext cx="3756221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325" t="-105333" r="-1461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433852" y="5660089"/>
                <a:ext cx="3832844" cy="511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5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r>
                      <a:rPr lang="en-US" sz="2500" b="0" i="1" smtClean="0">
                        <a:latin typeface="Cambria Math" charset="0"/>
                      </a:rPr>
                      <m:t>(</m:t>
                    </m:r>
                    <m:r>
                      <a:rPr lang="en-US" sz="2500" b="1" i="1" smtClean="0">
                        <a:latin typeface="Cambria Math" charset="0"/>
                      </a:rPr>
                      <m:t>𝒛</m:t>
                    </m:r>
                    <m:r>
                      <a:rPr lang="en-US" sz="2500" b="1" i="1" smtClean="0">
                        <a:latin typeface="Cambria Math" charset="0"/>
                      </a:rPr>
                      <m:t>|</m:t>
                    </m:r>
                    <m:r>
                      <a:rPr lang="en-US" sz="2500" b="1" i="1" smtClean="0">
                        <a:latin typeface="Cambria Math" charset="0"/>
                      </a:rPr>
                      <m:t>𝒙</m:t>
                    </m:r>
                    <m:r>
                      <a:rPr lang="en-US" sz="2500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500" dirty="0" smtClean="0"/>
                  <a:t> =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sz="25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25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5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  <m:r>
                      <a:rPr lang="en-US" sz="25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5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5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2500" dirty="0" smtClean="0"/>
                  <a:t>)</a:t>
                </a:r>
                <a:endParaRPr lang="en-US" sz="25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852" y="5660089"/>
                <a:ext cx="3832844" cy="511294"/>
              </a:xfrm>
              <a:prstGeom prst="rect">
                <a:avLst/>
              </a:prstGeom>
              <a:blipFill rotWithShape="0">
                <a:blip r:embed="rId4"/>
                <a:stretch>
                  <a:fillRect l="-477" t="-8333" r="-159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138288" cy="2557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r>
                                    <a:rPr lang="en-US" sz="30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  <m: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0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000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sub>
                              </m:sSub>
                              <m: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3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  <m:r>
                                <a:rPr lang="en-US" sz="3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lang="en-US" sz="3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ru-RU" sz="30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ru-RU" sz="3000" dirty="0" smtClean="0"/>
              </a:p>
              <a:p>
                <a:pPr marL="0" indent="0">
                  <a:buNone/>
                </a:pPr>
                <a:r>
                  <a:rPr lang="en-US" sz="3000" b="0" dirty="0" smtClean="0">
                    <a:ea typeface="Cambria Math" charset="0"/>
                    <a:cs typeface="Cambria Math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ru-RU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~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mr-IN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𝒙</m:t>
                                </m:r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~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mr-IN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𝜑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</m:e>
                              <m:e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func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</m:t>
                        </m:r>
                        <m:func>
                          <m:func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endParaRPr lang="en-US" sz="3000" dirty="0" smtClean="0"/>
              </a:p>
              <a:p>
                <a:pPr marL="0" indent="0">
                  <a:buNone/>
                </a:pPr>
                <a:r>
                  <a:rPr lang="en-US" sz="3000" dirty="0" smtClean="0"/>
                  <a:t>        </a:t>
                </a:r>
                <a:r>
                  <a:rPr lang="en-US" sz="3000" dirty="0" smtClean="0"/>
                  <a:t> </a:t>
                </a:r>
                <a14:m>
                  <m:oMath xmlns:m="http://schemas.openxmlformats.org/officeDocument/2006/math">
                    <m:r>
                      <a:rPr lang="ru-RU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~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mr-IN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𝒙</m:t>
                                </m:r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000" b="0" i="1" smtClean="0">
                        <a:latin typeface="Cambria Math" charset="0"/>
                      </a:rPr>
                      <m:t>𝐾𝐿</m:t>
                    </m:r>
                    <m:d>
                      <m:dPr>
                        <m:ctrlPr>
                          <a:rPr lang="en-US" sz="30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𝜑</m:t>
                            </m:r>
                          </m:sub>
                        </m:sSub>
                        <m:d>
                          <m:d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30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  <m:e>
                            <m:r>
                              <a:rPr lang="en-US" sz="30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∥</m:t>
                        </m:r>
                        <m:sSub>
                          <m:sSub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30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</m:d>
                      </m:e>
                    </m:d>
                    <m:r>
                      <a:rPr lang="is-I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func>
                      <m:func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𝜑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lim>
                        </m:limLow>
                      </m:fName>
                      <m:e/>
                    </m:func>
                  </m:oMath>
                </a14:m>
                <a:endParaRPr lang="en-US" sz="3000" dirty="0" smtClean="0"/>
              </a:p>
              <a:p>
                <a:pPr marL="0" indent="0">
                  <a:buNone/>
                </a:pPr>
                <a:r>
                  <a:rPr lang="en-US" sz="3000" dirty="0" smtClean="0"/>
                  <a:t> </a:t>
                </a:r>
                <a:endParaRPr lang="en-US" sz="3000" dirty="0"/>
              </a:p>
            </p:txBody>
          </p:sp>
        </mc:Choice>
        <mc:Fallback>
          <p:sp>
            <p:nvSpPr>
              <p:cNvPr id="9" name="Content Placeholder 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138288" cy="255736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46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Models. Why?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8467" y="1922488"/>
            <a:ext cx="3555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smtClean="0"/>
              <a:t>What I cannot create, I do not understand.</a:t>
            </a:r>
          </a:p>
          <a:p>
            <a:r>
              <a:rPr lang="en-US" sz="3000" i="1" dirty="0" smtClean="0"/>
              <a:t>Richard Feynman</a:t>
            </a:r>
            <a:endParaRPr lang="en-US" sz="3000" i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7" y="1817904"/>
            <a:ext cx="3643096" cy="364309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584" y="1817904"/>
            <a:ext cx="3212082" cy="36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8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41521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04706" y="622488"/>
                <a:ext cx="11120737" cy="1595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 </m:t>
                                  </m:r>
                                  <m:r>
                                    <a:rPr lang="en-US" sz="40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func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lang="en-US" sz="4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is-I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sz="4000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sz="4000" dirty="0" smtClean="0"/>
                  <a:t> </a:t>
                </a:r>
                <a:endParaRPr lang="en-US" sz="4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06" y="622488"/>
                <a:ext cx="11120737" cy="15951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095999" y="5709718"/>
                <a:ext cx="37562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𝒙</m:t>
                        </m:r>
                      </m:e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sz="2400" b="1" i="1" smtClean="0">
                        <a:latin typeface="Cambria Math" charset="0"/>
                      </a:rPr>
                      <m:t>= </m:t>
                    </m:r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 smtClean="0"/>
                  <a:t>)</a:t>
                </a:r>
                <a:endParaRPr lang="en-US" sz="25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709718"/>
                <a:ext cx="3756221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325" t="-105333" r="-1461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433852" y="5660089"/>
                <a:ext cx="3832844" cy="511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5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r>
                      <a:rPr lang="en-US" sz="2500" b="0" i="1" smtClean="0">
                        <a:latin typeface="Cambria Math" charset="0"/>
                      </a:rPr>
                      <m:t>(</m:t>
                    </m:r>
                    <m:r>
                      <a:rPr lang="en-US" sz="2500" b="1" i="1" smtClean="0">
                        <a:latin typeface="Cambria Math" charset="0"/>
                      </a:rPr>
                      <m:t>𝒛</m:t>
                    </m:r>
                    <m:r>
                      <a:rPr lang="en-US" sz="2500" b="1" i="1" smtClean="0">
                        <a:latin typeface="Cambria Math" charset="0"/>
                      </a:rPr>
                      <m:t>|</m:t>
                    </m:r>
                    <m:r>
                      <a:rPr lang="en-US" sz="2500" b="1" i="1" smtClean="0">
                        <a:latin typeface="Cambria Math" charset="0"/>
                      </a:rPr>
                      <m:t>𝒙</m:t>
                    </m:r>
                    <m:r>
                      <a:rPr lang="en-US" sz="2500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500" dirty="0" smtClean="0"/>
                  <a:t> =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sz="25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25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5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  <m:r>
                      <a:rPr lang="en-US" sz="25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5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sz="25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5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2500" dirty="0" smtClean="0"/>
                  <a:t>)</a:t>
                </a:r>
                <a:endParaRPr lang="en-US" sz="25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852" y="5660089"/>
                <a:ext cx="3832844" cy="511294"/>
              </a:xfrm>
              <a:prstGeom prst="rect">
                <a:avLst/>
              </a:prstGeom>
              <a:blipFill rotWithShape="0">
                <a:blip r:embed="rId4"/>
                <a:stretch>
                  <a:fillRect l="-477" t="-8333" r="-159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138288" cy="2557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r>
                                    <a:rPr lang="en-US" sz="30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  <m: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0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000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sub>
                              </m:sSub>
                              <m: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3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  <m:r>
                                <a:rPr lang="en-US" sz="3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lang="en-US" sz="3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ru-RU" sz="30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ru-RU" sz="3000" dirty="0" smtClean="0"/>
              </a:p>
              <a:p>
                <a:pPr marL="0" indent="0">
                  <a:buNone/>
                </a:pPr>
                <a:r>
                  <a:rPr lang="en-US" sz="3000" b="0" dirty="0" smtClean="0">
                    <a:ea typeface="Cambria Math" charset="0"/>
                    <a:cs typeface="Cambria Math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ru-RU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~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mr-IN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𝒙</m:t>
                                </m:r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~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mr-IN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𝜑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</m:e>
                              <m:e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func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</m:t>
                        </m:r>
                        <m:func>
                          <m:func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endParaRPr lang="en-US" sz="3000" dirty="0" smtClean="0"/>
              </a:p>
              <a:p>
                <a:pPr marL="0" indent="0">
                  <a:buNone/>
                </a:pPr>
                <a:r>
                  <a:rPr lang="en-US" sz="3000" dirty="0" smtClean="0"/>
                  <a:t>        </a:t>
                </a:r>
                <a:r>
                  <a:rPr lang="en-US" sz="3000" dirty="0" smtClean="0"/>
                  <a:t> </a:t>
                </a:r>
                <a14:m>
                  <m:oMath xmlns:m="http://schemas.openxmlformats.org/officeDocument/2006/math">
                    <m:r>
                      <a:rPr lang="ru-RU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~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mr-IN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𝒙</m:t>
                                </m:r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r>
                                  <a:rPr lang="en-US" sz="30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000" b="0" i="1" smtClean="0">
                        <a:latin typeface="Cambria Math" charset="0"/>
                      </a:rPr>
                      <m:t>𝐾𝐿</m:t>
                    </m:r>
                    <m:d>
                      <m:dPr>
                        <m:ctrlPr>
                          <a:rPr lang="en-US" sz="30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𝜑</m:t>
                            </m:r>
                          </m:sub>
                        </m:sSub>
                        <m:d>
                          <m:d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30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  <m:e>
                            <m:r>
                              <a:rPr lang="en-US" sz="30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∥</m:t>
                        </m:r>
                        <m:sSub>
                          <m:sSub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30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</m:d>
                      </m:e>
                    </m:d>
                    <m:r>
                      <a:rPr lang="is-I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func>
                      <m:func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𝜑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lim>
                        </m:limLow>
                      </m:fName>
                      <m:e/>
                    </m:func>
                  </m:oMath>
                </a14:m>
                <a:endParaRPr lang="en-US" sz="3000" dirty="0" smtClean="0"/>
              </a:p>
              <a:p>
                <a:pPr marL="0" indent="0">
                  <a:buNone/>
                </a:pPr>
                <a:r>
                  <a:rPr lang="en-US" sz="3000" dirty="0" smtClean="0"/>
                  <a:t> </a:t>
                </a:r>
                <a:endParaRPr lang="en-US" sz="3000" dirty="0"/>
              </a:p>
            </p:txBody>
          </p:sp>
        </mc:Choice>
        <mc:Fallback>
          <p:sp>
            <p:nvSpPr>
              <p:cNvPr id="9" name="Content Placeholder 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138288" cy="255736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2300288" y="3800475"/>
            <a:ext cx="258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Reconstruction error</a:t>
            </a: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5429250" y="3800475"/>
            <a:ext cx="337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Regularization term</a:t>
            </a:r>
          </a:p>
        </p:txBody>
      </p:sp>
    </p:spTree>
    <p:extLst>
      <p:ext uri="{BB962C8B-B14F-4D97-AF65-F5344CB8AC3E}">
        <p14:creationId xmlns:p14="http://schemas.microsoft.com/office/powerpoint/2010/main" val="26793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41521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04706" y="622488"/>
                <a:ext cx="9833333" cy="8883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a:rPr lang="en-US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 </m:t>
                                  </m:r>
                                  <m:r>
                                    <a:rPr lang="en-US" sz="36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func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𝜑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is-I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𝜑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sz="4000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06" y="622488"/>
                <a:ext cx="9833333" cy="88838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904706" y="2204357"/>
                <a:ext cx="10353347" cy="4606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 smtClean="0"/>
                  <a:t>Training algorithm</a:t>
                </a:r>
                <a:r>
                  <a:rPr lang="ru-RU" sz="3000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000" dirty="0" smtClean="0"/>
                  <a:t>Take batch of data </a:t>
                </a:r>
                <a:r>
                  <a:rPr lang="en-US" sz="3000" b="1" dirty="0" smtClean="0"/>
                  <a:t>x</a:t>
                </a:r>
                <a:r>
                  <a:rPr lang="en-US" sz="3000" dirty="0" smtClean="0"/>
                  <a:t>. Sample batch of </a:t>
                </a:r>
                <a:r>
                  <a:rPr lang="en-US" sz="3000" dirty="0" err="1" smtClean="0"/>
                  <a:t>gaussian</a:t>
                </a:r>
                <a:r>
                  <a:rPr lang="en-US" sz="3000" dirty="0" smtClean="0"/>
                  <a:t> noise 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3000" b="1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000" dirty="0" smtClean="0"/>
                  <a:t>Pass </a:t>
                </a:r>
                <a:r>
                  <a:rPr lang="en-US" sz="3000" b="1" dirty="0" smtClean="0"/>
                  <a:t>x </a:t>
                </a:r>
                <a:r>
                  <a:rPr lang="en-US" sz="3000" dirty="0" smtClean="0"/>
                  <a:t>through encoder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0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0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000" dirty="0" smtClean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charset="0"/>
                      </a:rPr>
                      <m:t>𝒛</m:t>
                    </m:r>
                    <m:r>
                      <a:rPr lang="en-US" sz="3000" b="1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0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  <m:r>
                      <a:rPr lang="en-US" sz="30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𝜺</m:t>
                    </m:r>
                  </m:oMath>
                </a14:m>
                <a:r>
                  <a:rPr lang="en-US" sz="3000" dirty="0" smtClean="0"/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0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3000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000" dirty="0" smtClean="0"/>
                  <a:t>Pass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charset="0"/>
                      </a:rPr>
                      <m:t>𝒛</m:t>
                    </m:r>
                  </m:oMath>
                </a14:m>
                <a:r>
                  <a:rPr lang="en-US" sz="3000" dirty="0" smtClean="0"/>
                  <a:t> through decoder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0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0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</m:d>
                  </m:oMath>
                </a14:m>
                <a:endParaRPr lang="en-US" sz="3000" b="0" dirty="0" smtClean="0">
                  <a:ea typeface="Cambria Math" charset="0"/>
                  <a:cs typeface="Cambria Math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000" dirty="0" smtClean="0"/>
                  <a:t>Compute and </a:t>
                </a:r>
                <a:r>
                  <a:rPr lang="en-US" sz="3000" dirty="0" err="1" smtClean="0"/>
                  <a:t>backpropagate</a:t>
                </a:r>
                <a:r>
                  <a:rPr lang="en-US" sz="3000" dirty="0" smtClean="0"/>
                  <a:t> estimate of loss 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000" dirty="0" smtClean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30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 </m:t>
                            </m:r>
                            <m:r>
                              <a:rPr lang="en-US" sz="30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</m:d>
                      </m:e>
                    </m:func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unc>
                      <m:funcPr>
                        <m:ctrlP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𝜑</m:t>
                            </m:r>
                          </m:sub>
                        </m:sSub>
                        <m:d>
                          <m:dPr>
                            <m:ctrlP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30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</m:d>
                      </m:e>
                    </m:func>
                  </m:oMath>
                </a14:m>
                <a:endParaRPr lang="en-US" sz="3000" b="0" dirty="0" smtClean="0">
                  <a:ea typeface="Cambria Math" charset="0"/>
                  <a:cs typeface="Cambria Math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000" dirty="0" smtClean="0"/>
                  <a:t>Make gradient updates for decoder and encoder with your </a:t>
                </a:r>
                <a:r>
                  <a:rPr lang="en-US" sz="3000" dirty="0" err="1" smtClean="0"/>
                  <a:t>favourite</a:t>
                </a:r>
                <a:r>
                  <a:rPr lang="en-US" sz="3000" dirty="0" smtClean="0"/>
                  <a:t> SGD-like algorithm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06" y="2204357"/>
                <a:ext cx="10353347" cy="4606517"/>
              </a:xfrm>
              <a:prstGeom prst="rect">
                <a:avLst/>
              </a:prstGeom>
              <a:blipFill rotWithShape="0">
                <a:blip r:embed="rId3"/>
                <a:stretch>
                  <a:fillRect l="-1413" t="-1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47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325" y="26368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i="1" dirty="0" smtClean="0"/>
              <a:t>Thank you for your attention!</a:t>
            </a:r>
            <a:endParaRPr lang="en-US" sz="6000" b="1" i="1" dirty="0"/>
          </a:p>
        </p:txBody>
      </p:sp>
    </p:spTree>
    <p:extLst>
      <p:ext uri="{BB962C8B-B14F-4D97-AF65-F5344CB8AC3E}">
        <p14:creationId xmlns:p14="http://schemas.microsoft.com/office/powerpoint/2010/main" val="119153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Models. Why?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7" y="1817904"/>
            <a:ext cx="3643096" cy="364309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584" y="1817904"/>
            <a:ext cx="3212082" cy="3643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467" y="1817904"/>
            <a:ext cx="2635604" cy="363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Cake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558" y="1846406"/>
            <a:ext cx="4760993" cy="4351338"/>
          </a:xfrm>
        </p:spPr>
      </p:pic>
      <p:sp>
        <p:nvSpPr>
          <p:cNvPr id="5" name="TextBox 4"/>
          <p:cNvSpPr txBox="1"/>
          <p:nvPr/>
        </p:nvSpPr>
        <p:spPr>
          <a:xfrm>
            <a:off x="499533" y="1690688"/>
            <a:ext cx="5139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rgbClr val="FF0000"/>
                </a:solidFill>
              </a:rPr>
              <a:t>Reinforcement Learning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8800" y="3632200"/>
            <a:ext cx="5079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rgbClr val="945200"/>
                </a:solidFill>
              </a:rPr>
              <a:t>S</a:t>
            </a:r>
            <a:r>
              <a:rPr lang="en-US" sz="4000" b="1" dirty="0" smtClean="0">
                <a:solidFill>
                  <a:srgbClr val="945200"/>
                </a:solidFill>
              </a:rPr>
              <a:t>upervised Learning</a:t>
            </a:r>
            <a:endParaRPr lang="en-US" sz="4000" b="1" dirty="0">
              <a:solidFill>
                <a:srgbClr val="9452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4067" y="5528733"/>
            <a:ext cx="509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A0200"/>
                </a:solidFill>
              </a:rPr>
              <a:t>Unsupervised Learning</a:t>
            </a:r>
            <a:endParaRPr lang="en-US" sz="4000" b="1" dirty="0">
              <a:solidFill>
                <a:srgbClr val="3A0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70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Most of the data is unsupervised</a:t>
            </a:r>
          </a:p>
          <a:p>
            <a:r>
              <a:rPr lang="en-US" sz="4000" dirty="0" smtClean="0"/>
              <a:t>Humans learn in an unsupervised way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4148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668</Words>
  <Application>Microsoft Macintosh PowerPoint</Application>
  <PresentationFormat>Widescreen</PresentationFormat>
  <Paragraphs>296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Calibri</vt:lpstr>
      <vt:lpstr>Calibri Light</vt:lpstr>
      <vt:lpstr>Cambria Math</vt:lpstr>
      <vt:lpstr>Liberation Sans</vt:lpstr>
      <vt:lpstr>Mangal</vt:lpstr>
      <vt:lpstr>Arial</vt:lpstr>
      <vt:lpstr>Office Theme</vt:lpstr>
      <vt:lpstr>2 most hot topics on NIPS 2016?</vt:lpstr>
      <vt:lpstr>2 most hot topics on NIPS 2016</vt:lpstr>
      <vt:lpstr>Generative Models. Why?</vt:lpstr>
      <vt:lpstr>Generative Models. Why?</vt:lpstr>
      <vt:lpstr>Generative Models. Why?</vt:lpstr>
      <vt:lpstr>Generative Models. Why?</vt:lpstr>
      <vt:lpstr>Generative Models. Why?</vt:lpstr>
      <vt:lpstr>AI Cake</vt:lpstr>
      <vt:lpstr>Why?</vt:lpstr>
      <vt:lpstr>Generative Models of Images</vt:lpstr>
      <vt:lpstr>Generative Models of Images</vt:lpstr>
      <vt:lpstr>VAE – Variational AutoEncoder</vt:lpstr>
      <vt:lpstr>PowerPoint Presentation</vt:lpstr>
      <vt:lpstr>PowerPoint Presentation</vt:lpstr>
      <vt:lpstr>Bayesian ML in a nutshell</vt:lpstr>
      <vt:lpstr>Recall Bayes formula</vt:lpstr>
      <vt:lpstr>Recall Bayes formula</vt:lpstr>
      <vt:lpstr>Recall Bayes formula</vt:lpstr>
      <vt:lpstr>Recall Bayes formula</vt:lpstr>
      <vt:lpstr>Recall Bayes formula</vt:lpstr>
      <vt:lpstr>Recall Bayes formula</vt:lpstr>
      <vt:lpstr>Recall Bayes formula</vt:lpstr>
      <vt:lpstr>How to be Bayesian in 3(4) easy steps:</vt:lpstr>
      <vt:lpstr>How to be Bayesian in 3(4) easy steps:</vt:lpstr>
      <vt:lpstr>How to be Bayesian in 3(4) easy steps:</vt:lpstr>
      <vt:lpstr>Recall Bayes formula</vt:lpstr>
      <vt:lpstr>Recall Bayes formula</vt:lpstr>
      <vt:lpstr>Recall Bayes formula</vt:lpstr>
      <vt:lpstr>How to compute denominator?</vt:lpstr>
      <vt:lpstr>How to compute denominator?</vt:lpstr>
      <vt:lpstr>How to compute denominator?</vt:lpstr>
      <vt:lpstr>How to compute denominator?</vt:lpstr>
      <vt:lpstr>We can’t compute posterior…</vt:lpstr>
      <vt:lpstr>We can’t compute posterior… Approximate it!</vt:lpstr>
      <vt:lpstr>Two ideas how to approximate P(z∣x)</vt:lpstr>
      <vt:lpstr>Two ideas how to approximate P(z∣x)</vt:lpstr>
      <vt:lpstr>Two ideas how to approximate P(z∣x)</vt:lpstr>
      <vt:lpstr>Two ideas how to approximate P(z∣x)</vt:lpstr>
      <vt:lpstr>How to evaluate quality of approximation?</vt:lpstr>
      <vt:lpstr>How to evaluate quality of approximation?</vt:lpstr>
      <vt:lpstr>How to evaluate quality of approximation?</vt:lpstr>
      <vt:lpstr>ELBO: Evidence Lower Bound</vt:lpstr>
      <vt:lpstr>ELBO: Evidence Lower Bound</vt:lpstr>
      <vt:lpstr>ELBO: Evidence Lower Bound</vt:lpstr>
      <vt:lpstr>ELBO: Evidence Lower Bound</vt:lpstr>
      <vt:lpstr>ELBO: Evidence Lower Bound</vt:lpstr>
      <vt:lpstr>ELBO: Evidence Lower Bound</vt:lpstr>
      <vt:lpstr>ELBO: Evidence Lower Bound</vt:lpstr>
      <vt:lpstr>ELBO: Evidence Lower Bound</vt:lpstr>
      <vt:lpstr>ELBO: Evidence Lower Bound</vt:lpstr>
      <vt:lpstr>ELBO: Evidence Lower Bound</vt:lpstr>
      <vt:lpstr>Variational Autoencoder</vt:lpstr>
      <vt:lpstr>Variational Autoencoder</vt:lpstr>
      <vt:lpstr>Variational Autoencoder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attention!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Khalman</dc:creator>
  <cp:lastModifiedBy>Michael Khalman</cp:lastModifiedBy>
  <cp:revision>42</cp:revision>
  <cp:lastPrinted>2016-12-16T15:54:13Z</cp:lastPrinted>
  <dcterms:created xsi:type="dcterms:W3CDTF">2016-12-16T00:45:28Z</dcterms:created>
  <dcterms:modified xsi:type="dcterms:W3CDTF">2016-12-16T16:19:20Z</dcterms:modified>
</cp:coreProperties>
</file>